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5"/>
  </p:notesMasterIdLst>
  <p:handoutMasterIdLst>
    <p:handoutMasterId r:id="rId36"/>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61" r:id="rId17"/>
    <p:sldId id="759" r:id="rId18"/>
    <p:sldId id="744" r:id="rId19"/>
    <p:sldId id="745" r:id="rId20"/>
    <p:sldId id="746" r:id="rId21"/>
    <p:sldId id="760" r:id="rId22"/>
    <p:sldId id="755" r:id="rId23"/>
    <p:sldId id="758" r:id="rId24"/>
    <p:sldId id="748" r:id="rId25"/>
    <p:sldId id="749" r:id="rId26"/>
    <p:sldId id="753" r:id="rId27"/>
    <p:sldId id="750" r:id="rId28"/>
    <p:sldId id="763" r:id="rId29"/>
    <p:sldId id="764" r:id="rId30"/>
    <p:sldId id="751" r:id="rId31"/>
    <p:sldId id="752" r:id="rId32"/>
    <p:sldId id="754" r:id="rId33"/>
    <p:sldId id="71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49D"/>
    <a:srgbClr val="FFFFFF"/>
    <a:srgbClr val="5B9BD5"/>
    <a:srgbClr val="CCFFFF"/>
    <a:srgbClr val="D2DEEF"/>
    <a:srgbClr val="FFCC99"/>
    <a:srgbClr val="B8B6D8"/>
    <a:srgbClr val="C9C8E2"/>
    <a:srgbClr val="68A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27A12-068A-4555-8768-964CA93381CC}" v="84" dt="2023-07-10T08:53:22.82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76" autoAdjust="0"/>
  </p:normalViewPr>
  <p:slideViewPr>
    <p:cSldViewPr snapToGrid="0">
      <p:cViewPr varScale="1">
        <p:scale>
          <a:sx n="106" d="100"/>
          <a:sy n="106" d="100"/>
        </p:scale>
        <p:origin x="6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2023/9/30</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2023/9/30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11</a:t>
            </a:fld>
            <a:endParaRPr kumimoji="1" lang="ja-JP" altLang="en-US"/>
          </a:p>
        </p:txBody>
      </p:sp>
    </p:spTree>
    <p:extLst>
      <p:ext uri="{BB962C8B-B14F-4D97-AF65-F5344CB8AC3E}">
        <p14:creationId xmlns:p14="http://schemas.microsoft.com/office/powerpoint/2010/main" val="24106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377172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
        <p:nvSpPr>
          <p:cNvPr id="9" name="日付プレースホルダー 8">
            <a:extLst>
              <a:ext uri="{FF2B5EF4-FFF2-40B4-BE49-F238E27FC236}">
                <a16:creationId xmlns:a16="http://schemas.microsoft.com/office/drawing/2014/main" id="{068FB6AB-31C4-C1C5-CF4E-F7A98488E7D3}"/>
              </a:ext>
            </a:extLst>
          </p:cNvPr>
          <p:cNvSpPr>
            <a:spLocks noGrp="1"/>
          </p:cNvSpPr>
          <p:nvPr>
            <p:ph type="dt" sz="half" idx="10"/>
          </p:nvPr>
        </p:nvSpPr>
        <p:spPr/>
        <p:txBody>
          <a:bodyPr/>
          <a:lstStyle/>
          <a:p>
            <a:r>
              <a:rPr lang="en-US" altLang="ja-JP"/>
              <a:t>11th July 2023</a:t>
            </a:r>
            <a:endParaRPr lang="ja-JP" altLang="en-US" dirty="0"/>
          </a:p>
        </p:txBody>
      </p:sp>
      <p:sp>
        <p:nvSpPr>
          <p:cNvPr id="10" name="フッター プレースホルダー 9">
            <a:extLst>
              <a:ext uri="{FF2B5EF4-FFF2-40B4-BE49-F238E27FC236}">
                <a16:creationId xmlns:a16="http://schemas.microsoft.com/office/drawing/2014/main" id="{BE078D14-DDCD-1BC1-2BC4-10EA10B0DE5D}"/>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5" name="スライド番号プレースホルダー 14">
            <a:extLst>
              <a:ext uri="{FF2B5EF4-FFF2-40B4-BE49-F238E27FC236}">
                <a16:creationId xmlns:a16="http://schemas.microsoft.com/office/drawing/2014/main" id="{34DDFDA7-7CEC-1948-F6F4-0C53458C6C7A}"/>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dirty="0"/>
              <a:t>11th July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dirty="0"/>
              <a:t>11th July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dirty="0"/>
              <a:t>11th July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hyperlink" Target="https://www.openchainproject.org/license-compliance"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partner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www.openchainproject.org/checklist-iso-5230-2020"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iso.org/standard/81039.html"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www.openchainproject.org/featured/2020/12/15/toyota-iso-52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education" TargetMode="External"/><Relationship Id="rId3" Type="http://schemas.openxmlformats.org/officeDocument/2006/relationships/image" Target="../media/image20.png"/><Relationship Id="rId7" Type="http://schemas.openxmlformats.org/officeDocument/2006/relationships/hyperlink" Target="https://lists.openchainproject.org/g/telco" TargetMode="External"/><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roups.io/g/oss-based-compliance-tooling" TargetMode="External"/><Relationship Id="rId11" Type="http://schemas.openxmlformats.org/officeDocument/2006/relationships/image" Target="../media/image21.png"/><Relationship Id="rId5" Type="http://schemas.openxmlformats.org/officeDocument/2006/relationships/hyperlink" Target="https://groups.io/g/openchain-automotive-work-group" TargetMode="External"/><Relationship Id="rId10" Type="http://schemas.openxmlformats.org/officeDocument/2006/relationships/hyperlink" Target="https://lists.openchainproject.org/g/partners" TargetMode="External"/><Relationship Id="rId4" Type="http://schemas.openxmlformats.org/officeDocument/2006/relationships/hyperlink" Target="https://lists.openchainproject.org/g/main" TargetMode="External"/><Relationship Id="rId9" Type="http://schemas.openxmlformats.org/officeDocument/2006/relationships/hyperlink" Target="https://lists.openchainproject.org/g/specifi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openchainproject.org/partner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iso.org/standard/86450.html"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hyperlink" Target="https://www.openchainproject.org/community-of-conformanc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41.tm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tmp"/></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github.com/OpenChain-Project/OpenChain-JWG/tree/master/CaseStudy/OpenChain_Industry_Survey/2023" TargetMode="Externa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lists.openchainproject.or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lists.openchainproject.org" TargetMode="External"/><Relationship Id="rId10" Type="http://schemas.openxmlformats.org/officeDocument/2006/relationships/image" Target="../media/image45.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www.linuxfoundation.or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2023.10.5</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https://www.openchainproject.org/license-compliance</a:t>
            </a:r>
            <a:endParaRPr lang="en-US" altLang="ja-JP"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3840860"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sp>
        <p:nvSpPr>
          <p:cNvPr id="21" name="正方形/長方形 20">
            <a:extLst>
              <a:ext uri="{FF2B5EF4-FFF2-40B4-BE49-F238E27FC236}">
                <a16:creationId xmlns:a16="http://schemas.microsoft.com/office/drawing/2014/main" id="{6A71369A-582F-42F0-B329-B104E3731EA6}"/>
              </a:ext>
            </a:extLst>
          </p:cNvPr>
          <p:cNvSpPr/>
          <p:nvPr/>
        </p:nvSpPr>
        <p:spPr>
          <a:xfrm>
            <a:off x="9102967" y="5311010"/>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pic>
        <p:nvPicPr>
          <p:cNvPr id="9" name="図 8">
            <a:extLst>
              <a:ext uri="{FF2B5EF4-FFF2-40B4-BE49-F238E27FC236}">
                <a16:creationId xmlns:a16="http://schemas.microsoft.com/office/drawing/2014/main" id="{149B28C3-0857-EE1C-2C31-87BA9AC4B5D6}"/>
              </a:ext>
            </a:extLst>
          </p:cNvPr>
          <p:cNvPicPr>
            <a:picLocks noChangeAspect="1"/>
          </p:cNvPicPr>
          <p:nvPr/>
        </p:nvPicPr>
        <p:blipFill>
          <a:blip r:embed="rId5"/>
          <a:stretch>
            <a:fillRect/>
          </a:stretch>
        </p:blipFill>
        <p:spPr>
          <a:xfrm>
            <a:off x="8361245" y="1619913"/>
            <a:ext cx="3704091" cy="3521412"/>
          </a:xfrm>
          <a:prstGeom prst="rect">
            <a:avLst/>
          </a:prstGeom>
          <a:ln>
            <a:solidFill>
              <a:srgbClr val="0070C0"/>
            </a:solidFill>
          </a:ln>
        </p:spPr>
      </p:pic>
      <p:sp>
        <p:nvSpPr>
          <p:cNvPr id="15" name="角丸四角形 9">
            <a:extLst>
              <a:ext uri="{FF2B5EF4-FFF2-40B4-BE49-F238E27FC236}">
                <a16:creationId xmlns:a16="http://schemas.microsoft.com/office/drawing/2014/main" id="{A58D8DEA-3C8F-69D0-9E37-32489E37515F}"/>
              </a:ext>
            </a:extLst>
          </p:cNvPr>
          <p:cNvSpPr/>
          <p:nvPr/>
        </p:nvSpPr>
        <p:spPr>
          <a:xfrm>
            <a:off x="9102967" y="4015819"/>
            <a:ext cx="2190783" cy="82955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16" name="正方形/長方形 15">
            <a:extLst>
              <a:ext uri="{FF2B5EF4-FFF2-40B4-BE49-F238E27FC236}">
                <a16:creationId xmlns:a16="http://schemas.microsoft.com/office/drawing/2014/main" id="{278B58EE-4B52-27CD-1F3A-1B4404C2DD6D}"/>
              </a:ext>
            </a:extLst>
          </p:cNvPr>
          <p:cNvSpPr/>
          <p:nvPr/>
        </p:nvSpPr>
        <p:spPr>
          <a:xfrm>
            <a:off x="8258106" y="1330011"/>
            <a:ext cx="3850704" cy="276999"/>
          </a:xfrm>
          <a:prstGeom prst="rect">
            <a:avLst/>
          </a:prstGeom>
        </p:spPr>
        <p:txBody>
          <a:bodyPr wrap="square">
            <a:spAutoFit/>
          </a:bodyPr>
          <a:lstStyle/>
          <a:p>
            <a:r>
              <a:rPr lang="en-US" altLang="ja-JP" sz="1200" dirty="0">
                <a:cs typeface="Segoe UI Light" panose="020B0502040204020203" pitchFamily="34" charset="0"/>
                <a:hlinkClick r:id="rId2"/>
              </a:rPr>
              <a:t>https://www.openchainproject.org/license-compliance</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646331"/>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a:t>
            </a:r>
            <a:endParaRPr lang="en-US" altLang="ja-JP" dirty="0">
              <a:ea typeface="+mj-ea"/>
              <a:cs typeface="Segoe UI Light" panose="020B0502040204020203" pitchFamily="34" charset="0"/>
            </a:endParaRPr>
          </a:p>
          <a:p>
            <a:pPr algn="ctr"/>
            <a:r>
              <a:rPr lang="ja-JP" altLang="en-US" dirty="0">
                <a:ea typeface="+mj-ea"/>
                <a:cs typeface="Segoe UI Light" panose="020B0502040204020203" pitchFamily="34" charset="0"/>
              </a:rPr>
              <a:t>質問に回答し、結果を</a:t>
            </a:r>
            <a:r>
              <a:rPr lang="en-US" altLang="ja-JP" dirty="0">
                <a:ea typeface="+mj-ea"/>
                <a:cs typeface="Segoe UI Light" panose="020B0502040204020203" pitchFamily="34" charset="0"/>
              </a:rPr>
              <a:t>Submit</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1" name="テキスト ボックス 10">
            <a:extLst>
              <a:ext uri="{FF2B5EF4-FFF2-40B4-BE49-F238E27FC236}">
                <a16:creationId xmlns:a16="http://schemas.microsoft.com/office/drawing/2014/main" id="{212DE5B7-599C-5F36-0760-79FB60A903A5}"/>
              </a:ext>
            </a:extLst>
          </p:cNvPr>
          <p:cNvSpPr txBox="1"/>
          <p:nvPr/>
        </p:nvSpPr>
        <p:spPr>
          <a:xfrm>
            <a:off x="8591759" y="5990006"/>
            <a:ext cx="2888932" cy="261610"/>
          </a:xfrm>
          <a:prstGeom prst="rect">
            <a:avLst/>
          </a:prstGeom>
          <a:noFill/>
        </p:spPr>
        <p:txBody>
          <a:bodyPr wrap="none" rtlCol="0">
            <a:spAutoFit/>
          </a:bodyPr>
          <a:lstStyle/>
          <a:p>
            <a:r>
              <a:rPr kumimoji="1" lang="en-US" altLang="ja-JP" sz="1100" dirty="0">
                <a:hlinkClick r:id="rId3"/>
              </a:rPr>
              <a:t>https://www.openchainproject.org/partners</a:t>
            </a:r>
            <a:endParaRPr kumimoji="1" lang="ja-JP" altLang="en-US" sz="1100" dirty="0"/>
          </a:p>
        </p:txBody>
      </p:sp>
      <p:pic>
        <p:nvPicPr>
          <p:cNvPr id="6" name="図 5">
            <a:extLst>
              <a:ext uri="{FF2B5EF4-FFF2-40B4-BE49-F238E27FC236}">
                <a16:creationId xmlns:a16="http://schemas.microsoft.com/office/drawing/2014/main" id="{7AFFC630-9A29-B50B-3309-34C82606218A}"/>
              </a:ext>
            </a:extLst>
          </p:cNvPr>
          <p:cNvPicPr>
            <a:picLocks noChangeAspect="1"/>
          </p:cNvPicPr>
          <p:nvPr/>
        </p:nvPicPr>
        <p:blipFill>
          <a:blip r:embed="rId4"/>
          <a:stretch>
            <a:fillRect/>
          </a:stretch>
        </p:blipFill>
        <p:spPr>
          <a:xfrm>
            <a:off x="2314581" y="3194959"/>
            <a:ext cx="2135702" cy="2795047"/>
          </a:xfrm>
          <a:prstGeom prst="rect">
            <a:avLst/>
          </a:prstGeom>
        </p:spPr>
      </p:pic>
      <p:sp>
        <p:nvSpPr>
          <p:cNvPr id="7" name="正方形/長方形 6">
            <a:extLst>
              <a:ext uri="{FF2B5EF4-FFF2-40B4-BE49-F238E27FC236}">
                <a16:creationId xmlns:a16="http://schemas.microsoft.com/office/drawing/2014/main" id="{6FBA89EB-B2E2-D388-BE25-CF990EEDA7D2}"/>
              </a:ext>
            </a:extLst>
          </p:cNvPr>
          <p:cNvSpPr/>
          <p:nvPr/>
        </p:nvSpPr>
        <p:spPr>
          <a:xfrm>
            <a:off x="1272654" y="6022272"/>
            <a:ext cx="4219556" cy="276999"/>
          </a:xfrm>
          <a:prstGeom prst="rect">
            <a:avLst/>
          </a:prstGeom>
        </p:spPr>
        <p:txBody>
          <a:bodyPr wrap="square">
            <a:spAutoFit/>
          </a:bodyPr>
          <a:lstStyle/>
          <a:p>
            <a:r>
              <a:rPr lang="en-US" altLang="ja-JP" sz="1200" dirty="0">
                <a:cs typeface="Segoe UI Light" panose="020B0502040204020203" pitchFamily="34" charset="0"/>
                <a:hlinkClick r:id="rId5"/>
              </a:rPr>
              <a:t>https://www.openchainproject.org/checklist-iso-5230-2020</a:t>
            </a:r>
            <a:endParaRPr lang="en-US" altLang="ja-JP" sz="1200" dirty="0">
              <a:cs typeface="Segoe UI Light" panose="020B0502040204020203" pitchFamily="34" charset="0"/>
            </a:endParaRPr>
          </a:p>
        </p:txBody>
      </p:sp>
      <p:pic>
        <p:nvPicPr>
          <p:cNvPr id="13" name="図 12">
            <a:extLst>
              <a:ext uri="{FF2B5EF4-FFF2-40B4-BE49-F238E27FC236}">
                <a16:creationId xmlns:a16="http://schemas.microsoft.com/office/drawing/2014/main" id="{8BF1E514-9DD3-0931-89AC-3D5D568DD560}"/>
              </a:ext>
            </a:extLst>
          </p:cNvPr>
          <p:cNvPicPr>
            <a:picLocks noChangeAspect="1"/>
          </p:cNvPicPr>
          <p:nvPr/>
        </p:nvPicPr>
        <p:blipFill>
          <a:blip r:embed="rId6"/>
          <a:stretch>
            <a:fillRect/>
          </a:stretch>
        </p:blipFill>
        <p:spPr>
          <a:xfrm>
            <a:off x="6792459" y="3035545"/>
            <a:ext cx="4635201" cy="2888668"/>
          </a:xfrm>
          <a:prstGeom prst="rect">
            <a:avLst/>
          </a:prstGeom>
        </p:spPr>
      </p:pic>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3"/>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4"/>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pic>
        <p:nvPicPr>
          <p:cNvPr id="7" name="図 6">
            <a:extLst>
              <a:ext uri="{FF2B5EF4-FFF2-40B4-BE49-F238E27FC236}">
                <a16:creationId xmlns:a16="http://schemas.microsoft.com/office/drawing/2014/main" id="{D9930823-F7A1-08C3-C827-29F9CC40ED97}"/>
              </a:ext>
            </a:extLst>
          </p:cNvPr>
          <p:cNvPicPr>
            <a:picLocks noChangeAspect="1"/>
          </p:cNvPicPr>
          <p:nvPr/>
        </p:nvPicPr>
        <p:blipFill>
          <a:blip r:embed="rId5"/>
          <a:stretch>
            <a:fillRect/>
          </a:stretch>
        </p:blipFill>
        <p:spPr>
          <a:xfrm>
            <a:off x="886099" y="2085794"/>
            <a:ext cx="5081504" cy="3834614"/>
          </a:xfrm>
          <a:prstGeom prst="rect">
            <a:avLst/>
          </a:prstGeom>
          <a:ln w="28575">
            <a:solidFill>
              <a:srgbClr val="0070C0"/>
            </a:solidFill>
          </a:ln>
        </p:spPr>
      </p:pic>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2058268353"/>
              </p:ext>
            </p:extLst>
          </p:nvPr>
        </p:nvGraphicFramePr>
        <p:xfrm>
          <a:off x="8589185" y="2589843"/>
          <a:ext cx="3235978" cy="320899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p>
                  </a:txBody>
                  <a:tcPr anchor="ctr"/>
                </a:tc>
                <a:extLst>
                  <a:ext uri="{0D108BD9-81ED-4DB2-BD59-A6C34878D82A}">
                    <a16:rowId xmlns:a16="http://schemas.microsoft.com/office/drawing/2014/main" val="176351164"/>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2022/11/11</a:t>
                      </a:r>
                      <a:endParaRPr kumimoji="1" lang="ja-JP" altLang="en-US" sz="1200" dirty="0">
                        <a:latin typeface="+mn-lt"/>
                      </a:endParaRPr>
                    </a:p>
                  </a:txBody>
                  <a:tcPr anchor="ctr"/>
                </a:tc>
                <a:tc>
                  <a:txBody>
                    <a:bodyPr/>
                    <a:lstStyle/>
                    <a:p>
                      <a:r>
                        <a:rPr kumimoji="1" lang="en-US" altLang="ja-JP" sz="1200" dirty="0">
                          <a:latin typeface="+mn-lt"/>
                        </a:rPr>
                        <a:t>Fujitsu</a:t>
                      </a:r>
                    </a:p>
                  </a:txBody>
                  <a:tcPr anchor="ctr"/>
                </a:tc>
                <a:extLst>
                  <a:ext uri="{0D108BD9-81ED-4DB2-BD59-A6C34878D82A}">
                    <a16:rowId xmlns:a16="http://schemas.microsoft.com/office/drawing/2014/main" val="3502976587"/>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r h="285435">
                <a:tc>
                  <a:txBody>
                    <a:bodyPr/>
                    <a:lstStyle/>
                    <a:p>
                      <a:r>
                        <a:rPr kumimoji="1" lang="en-US" altLang="ja-JP" sz="1200" dirty="0">
                          <a:latin typeface="+mn-lt"/>
                        </a:rPr>
                        <a:t>2023/03/31</a:t>
                      </a:r>
                      <a:endParaRPr kumimoji="1" lang="ja-JP" altLang="en-US" sz="1200" dirty="0">
                        <a:latin typeface="+mn-lt"/>
                      </a:endParaRPr>
                    </a:p>
                  </a:txBody>
                  <a:tcPr anchor="ctr"/>
                </a:tc>
                <a:tc>
                  <a:txBody>
                    <a:bodyPr/>
                    <a:lstStyle/>
                    <a:p>
                      <a:r>
                        <a:rPr kumimoji="1" lang="en-US" altLang="ja-JP" sz="1200" dirty="0" err="1">
                          <a:latin typeface="+mn-lt"/>
                        </a:rPr>
                        <a:t>Socionext</a:t>
                      </a:r>
                      <a:endParaRPr kumimoji="1" lang="en-US" altLang="ja-JP" sz="1200" dirty="0">
                        <a:latin typeface="+mn-lt"/>
                      </a:endParaRPr>
                    </a:p>
                  </a:txBody>
                  <a:tcPr anchor="ctr"/>
                </a:tc>
                <a:extLst>
                  <a:ext uri="{0D108BD9-81ED-4DB2-BD59-A6C34878D82A}">
                    <a16:rowId xmlns:a16="http://schemas.microsoft.com/office/drawing/2014/main" val="2717159465"/>
                  </a:ext>
                </a:extLst>
              </a:tr>
              <a:tr h="285435">
                <a:tc>
                  <a:txBody>
                    <a:bodyPr/>
                    <a:lstStyle/>
                    <a:p>
                      <a:r>
                        <a:rPr kumimoji="1" lang="en-US" altLang="ja-JP" sz="1200" dirty="0">
                          <a:latin typeface="+mn-lt"/>
                        </a:rPr>
                        <a:t>2023/Apr</a:t>
                      </a:r>
                      <a:endParaRPr kumimoji="1" lang="ja-JP" altLang="en-US" sz="1200" dirty="0">
                        <a:latin typeface="+mn-lt"/>
                      </a:endParaRPr>
                    </a:p>
                  </a:txBody>
                  <a:tcPr anchor="ctr"/>
                </a:tc>
                <a:tc>
                  <a:txBody>
                    <a:bodyPr/>
                    <a:lstStyle/>
                    <a:p>
                      <a:r>
                        <a:rPr kumimoji="1" lang="en-US" altLang="ja-JP" sz="1200" dirty="0">
                          <a:latin typeface="+mn-lt"/>
                        </a:rPr>
                        <a:t>China Mobile</a:t>
                      </a:r>
                      <a:r>
                        <a:rPr kumimoji="1" lang="ja-JP" altLang="en-US" sz="1200" dirty="0">
                          <a:latin typeface="+mn-lt"/>
                        </a:rPr>
                        <a:t>、</a:t>
                      </a:r>
                      <a:r>
                        <a:rPr kumimoji="1" lang="en-US" altLang="ja-JP" sz="1200" dirty="0">
                          <a:latin typeface="+mn-lt"/>
                        </a:rPr>
                        <a:t>Alibaba</a:t>
                      </a:r>
                      <a:r>
                        <a:rPr kumimoji="1" lang="ja-JP" altLang="en-US" sz="1200" dirty="0">
                          <a:latin typeface="+mn-lt"/>
                        </a:rPr>
                        <a:t>、</a:t>
                      </a:r>
                      <a:r>
                        <a:rPr kumimoji="1" lang="en-US" altLang="ja-JP" sz="1200" dirty="0">
                          <a:latin typeface="+mn-lt"/>
                        </a:rPr>
                        <a:t>Cloudera</a:t>
                      </a:r>
                      <a:r>
                        <a:rPr kumimoji="1" lang="ja-JP" altLang="en-US" sz="1200" dirty="0">
                          <a:latin typeface="+mn-lt"/>
                        </a:rPr>
                        <a:t>、</a:t>
                      </a:r>
                      <a:r>
                        <a:rPr kumimoji="1" lang="en-US" altLang="ja-JP" sz="1200" dirty="0">
                          <a:latin typeface="+mn-lt"/>
                        </a:rPr>
                        <a:t>SAIC X-ONE</a:t>
                      </a:r>
                      <a:r>
                        <a:rPr kumimoji="1" lang="ja-JP" altLang="en-US" sz="1200" dirty="0">
                          <a:latin typeface="+mn-lt"/>
                        </a:rPr>
                        <a:t>、</a:t>
                      </a:r>
                      <a:r>
                        <a:rPr kumimoji="1" lang="en-US" altLang="ja-JP" sz="1200" dirty="0" err="1">
                          <a:latin typeface="+mn-lt"/>
                        </a:rPr>
                        <a:t>ByteDance</a:t>
                      </a:r>
                      <a:endParaRPr kumimoji="1" lang="en-US" altLang="ja-JP" sz="1200" dirty="0">
                        <a:latin typeface="+mn-lt"/>
                      </a:endParaRPr>
                    </a:p>
                  </a:txBody>
                  <a:tcPr anchor="ctr"/>
                </a:tc>
                <a:extLst>
                  <a:ext uri="{0D108BD9-81ED-4DB2-BD59-A6C34878D82A}">
                    <a16:rowId xmlns:a16="http://schemas.microsoft.com/office/drawing/2014/main" val="1875190529"/>
                  </a:ext>
                </a:extLst>
              </a:tr>
              <a:tr h="285435">
                <a:tc>
                  <a:txBody>
                    <a:bodyPr/>
                    <a:lstStyle/>
                    <a:p>
                      <a:r>
                        <a:rPr kumimoji="1" lang="en-US" altLang="ja-JP" sz="1200" dirty="0">
                          <a:latin typeface="+mn-lt"/>
                        </a:rPr>
                        <a:t>2023/06/27</a:t>
                      </a:r>
                      <a:endParaRPr kumimoji="1" lang="ja-JP" altLang="en-US" sz="1200" dirty="0">
                        <a:latin typeface="+mn-lt"/>
                      </a:endParaRPr>
                    </a:p>
                  </a:txBody>
                  <a:tcPr anchor="ctr"/>
                </a:tc>
                <a:tc>
                  <a:txBody>
                    <a:bodyPr/>
                    <a:lstStyle/>
                    <a:p>
                      <a:r>
                        <a:rPr kumimoji="1" lang="en-US" altLang="ja-JP" sz="1200" dirty="0" err="1">
                          <a:latin typeface="+mn-lt"/>
                        </a:rPr>
                        <a:t>xFusion</a:t>
                      </a:r>
                      <a:r>
                        <a:rPr kumimoji="1" lang="en-US" altLang="ja-JP" sz="1200" dirty="0">
                          <a:latin typeface="+mn-lt"/>
                        </a:rPr>
                        <a:t> (100</a:t>
                      </a:r>
                      <a:r>
                        <a:rPr kumimoji="1" lang="ja-JP" altLang="en-US" sz="1200" dirty="0">
                          <a:latin typeface="+mn-lt"/>
                        </a:rPr>
                        <a:t>社目</a:t>
                      </a:r>
                      <a:r>
                        <a:rPr kumimoji="1" lang="en-US" altLang="ja-JP" sz="1200" dirty="0">
                          <a:latin typeface="+mn-lt"/>
                        </a:rPr>
                        <a:t>)</a:t>
                      </a:r>
                    </a:p>
                  </a:txBody>
                  <a:tcPr anchor="ctr"/>
                </a:tc>
                <a:extLst>
                  <a:ext uri="{0D108BD9-81ED-4DB2-BD59-A6C34878D82A}">
                    <a16:rowId xmlns:a16="http://schemas.microsoft.com/office/drawing/2014/main" val="495662092"/>
                  </a:ext>
                </a:extLst>
              </a:tr>
              <a:tr h="285435">
                <a:tc>
                  <a:txBody>
                    <a:bodyPr/>
                    <a:lstStyle/>
                    <a:p>
                      <a:r>
                        <a:rPr kumimoji="1" lang="en-US" altLang="ja-JP" sz="1200" dirty="0">
                          <a:latin typeface="+mn-lt"/>
                        </a:rPr>
                        <a:t>2023/07/05</a:t>
                      </a:r>
                      <a:endParaRPr kumimoji="1" lang="ja-JP" altLang="en-US" sz="1200" dirty="0">
                        <a:latin typeface="+mn-lt"/>
                      </a:endParaRPr>
                    </a:p>
                  </a:txBody>
                  <a:tcPr anchor="ctr"/>
                </a:tc>
                <a:tc>
                  <a:txBody>
                    <a:bodyPr/>
                    <a:lstStyle/>
                    <a:p>
                      <a:r>
                        <a:rPr kumimoji="1" lang="en-US" altLang="ja-JP" sz="1200" dirty="0">
                          <a:latin typeface="+mn-lt"/>
                        </a:rPr>
                        <a:t>LINE</a:t>
                      </a:r>
                    </a:p>
                  </a:txBody>
                  <a:tcPr anchor="ctr"/>
                </a:tc>
                <a:extLst>
                  <a:ext uri="{0D108BD9-81ED-4DB2-BD59-A6C34878D82A}">
                    <a16:rowId xmlns:a16="http://schemas.microsoft.com/office/drawing/2014/main" val="878133961"/>
                  </a:ext>
                </a:extLst>
              </a:tr>
              <a:tr h="285435">
                <a:tc>
                  <a:txBody>
                    <a:bodyPr/>
                    <a:lstStyle/>
                    <a:p>
                      <a:r>
                        <a:rPr kumimoji="1" lang="en-US" altLang="ja-JP" sz="1200" dirty="0">
                          <a:latin typeface="+mn-lt"/>
                        </a:rPr>
                        <a:t>2023/7/27</a:t>
                      </a:r>
                      <a:endParaRPr kumimoji="1" lang="ja-JP" altLang="en-US" sz="1200" dirty="0">
                        <a:latin typeface="+mn-lt"/>
                      </a:endParaRPr>
                    </a:p>
                  </a:txBody>
                  <a:tcPr anchor="ctr"/>
                </a:tc>
                <a:tc>
                  <a:txBody>
                    <a:bodyPr/>
                    <a:lstStyle/>
                    <a:p>
                      <a:r>
                        <a:rPr kumimoji="1" lang="en-US" altLang="ja-JP" sz="1200" dirty="0" err="1">
                          <a:latin typeface="+mn-lt"/>
                        </a:rPr>
                        <a:t>Collabora</a:t>
                      </a:r>
                      <a:endParaRPr kumimoji="1" lang="en-US" altLang="ja-JP" sz="1200" dirty="0">
                        <a:latin typeface="+mn-lt"/>
                      </a:endParaRPr>
                    </a:p>
                  </a:txBody>
                  <a:tcPr anchor="ctr"/>
                </a:tc>
                <a:extLst>
                  <a:ext uri="{0D108BD9-81ED-4DB2-BD59-A6C34878D82A}">
                    <a16:rowId xmlns:a16="http://schemas.microsoft.com/office/drawing/2014/main" val="533602561"/>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3649350490"/>
              </p:ext>
            </p:extLst>
          </p:nvPr>
        </p:nvGraphicFramePr>
        <p:xfrm>
          <a:off x="5131863" y="2639333"/>
          <a:ext cx="3208433" cy="3525084"/>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412670806"/>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1139566321"/>
              </p:ext>
            </p:extLst>
          </p:nvPr>
        </p:nvGraphicFramePr>
        <p:xfrm>
          <a:off x="8516413" y="2647984"/>
          <a:ext cx="3208433" cy="3558213"/>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93757">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93757">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r h="293757">
                <a:tc>
                  <a:txBody>
                    <a:bodyPr/>
                    <a:lstStyle/>
                    <a:p>
                      <a:r>
                        <a:rPr kumimoji="1" lang="en-US" altLang="ja-JP" sz="1200" dirty="0">
                          <a:latin typeface="+mn-lt"/>
                        </a:rPr>
                        <a:t>2023/05/30</a:t>
                      </a:r>
                      <a:endParaRPr kumimoji="1" lang="ja-JP" altLang="en-US" sz="1200" dirty="0">
                        <a:latin typeface="+mn-lt"/>
                      </a:endParaRPr>
                    </a:p>
                  </a:txBody>
                  <a:tcPr anchor="ctr"/>
                </a:tc>
                <a:tc>
                  <a:txBody>
                    <a:bodyPr/>
                    <a:lstStyle/>
                    <a:p>
                      <a:r>
                        <a:rPr kumimoji="1" lang="en-US" altLang="ja-JP" sz="1200" dirty="0">
                          <a:latin typeface="+mn-lt"/>
                        </a:rPr>
                        <a:t>NORDEMANN</a:t>
                      </a:r>
                      <a:endParaRPr kumimoji="1" lang="ja-JP" altLang="en-US" sz="1200" dirty="0">
                        <a:latin typeface="+mn-lt"/>
                      </a:endParaRPr>
                    </a:p>
                  </a:txBody>
                  <a:tcPr anchor="ctr"/>
                </a:tc>
                <a:extLst>
                  <a:ext uri="{0D108BD9-81ED-4DB2-BD59-A6C34878D82A}">
                    <a16:rowId xmlns:a16="http://schemas.microsoft.com/office/drawing/2014/main" val="2049643619"/>
                  </a:ext>
                </a:extLst>
              </a:tr>
              <a:tr h="293757">
                <a:tc>
                  <a:txBody>
                    <a:bodyPr/>
                    <a:lstStyle/>
                    <a:p>
                      <a:r>
                        <a:rPr kumimoji="1" lang="en-US" altLang="ja-JP" sz="1200" dirty="0">
                          <a:latin typeface="+mn-lt"/>
                        </a:rPr>
                        <a:t>2023/06/22</a:t>
                      </a:r>
                      <a:endParaRPr kumimoji="1" lang="ja-JP" altLang="en-US" sz="1200" dirty="0">
                        <a:latin typeface="+mn-lt"/>
                      </a:endParaRPr>
                    </a:p>
                  </a:txBody>
                  <a:tcPr anchor="ctr"/>
                </a:tc>
                <a:tc>
                  <a:txBody>
                    <a:bodyPr/>
                    <a:lstStyle/>
                    <a:p>
                      <a:r>
                        <a:rPr kumimoji="1" lang="en-US" altLang="ja-JP" sz="1200" dirty="0">
                          <a:latin typeface="+mn-lt"/>
                        </a:rPr>
                        <a:t>Deloitte</a:t>
                      </a:r>
                      <a:endParaRPr kumimoji="1" lang="ja-JP" altLang="en-US" sz="1200" dirty="0">
                        <a:latin typeface="+mn-lt"/>
                      </a:endParaRPr>
                    </a:p>
                  </a:txBody>
                  <a:tcPr anchor="ctr"/>
                </a:tc>
                <a:extLst>
                  <a:ext uri="{0D108BD9-81ED-4DB2-BD59-A6C34878D82A}">
                    <a16:rowId xmlns:a16="http://schemas.microsoft.com/office/drawing/2014/main" val="1979635913"/>
                  </a:ext>
                </a:extLst>
              </a:tr>
              <a:tr h="293757">
                <a:tc>
                  <a:txBody>
                    <a:bodyPr/>
                    <a:lstStyle/>
                    <a:p>
                      <a:r>
                        <a:rPr kumimoji="1" lang="en-US" altLang="ja-JP" sz="1200" dirty="0">
                          <a:latin typeface="+mn-lt"/>
                        </a:rPr>
                        <a:t>2023/8/7</a:t>
                      </a:r>
                      <a:endParaRPr kumimoji="1" lang="ja-JP" altLang="en-US" sz="1200" dirty="0">
                        <a:latin typeface="+mn-lt"/>
                      </a:endParaRPr>
                    </a:p>
                  </a:txBody>
                  <a:tcPr anchor="ctr"/>
                </a:tc>
                <a:tc>
                  <a:txBody>
                    <a:bodyPr/>
                    <a:lstStyle/>
                    <a:p>
                      <a:r>
                        <a:rPr kumimoji="1" lang="en-US" altLang="ja-JP" sz="1200" dirty="0">
                          <a:latin typeface="+mn-lt"/>
                        </a:rPr>
                        <a:t>National Financial Technology Certification Center</a:t>
                      </a:r>
                      <a:endParaRPr kumimoji="1" lang="ja-JP" altLang="en-US" sz="1200" dirty="0">
                        <a:latin typeface="+mn-lt"/>
                      </a:endParaRPr>
                    </a:p>
                  </a:txBody>
                  <a:tcPr anchor="ctr"/>
                </a:tc>
                <a:extLst>
                  <a:ext uri="{0D108BD9-81ED-4DB2-BD59-A6C34878D82A}">
                    <a16:rowId xmlns:a16="http://schemas.microsoft.com/office/drawing/2014/main" val="437538272"/>
                  </a:ext>
                </a:extLst>
              </a:tr>
              <a:tr h="293757">
                <a:tc>
                  <a:txBody>
                    <a:bodyPr/>
                    <a:lstStyle/>
                    <a:p>
                      <a:r>
                        <a:rPr kumimoji="1" lang="en-US" altLang="ja-JP" sz="1200" dirty="0">
                          <a:latin typeface="+mn-lt"/>
                        </a:rPr>
                        <a:t>2023/8/21</a:t>
                      </a:r>
                      <a:endParaRPr kumimoji="1" lang="ja-JP" altLang="en-US" sz="1200" dirty="0">
                        <a:latin typeface="+mn-lt"/>
                      </a:endParaRPr>
                    </a:p>
                  </a:txBody>
                  <a:tcPr anchor="ctr"/>
                </a:tc>
                <a:tc>
                  <a:txBody>
                    <a:bodyPr/>
                    <a:lstStyle/>
                    <a:p>
                      <a:r>
                        <a:rPr kumimoji="1" lang="en-US" altLang="ja-JP" sz="1200" dirty="0" err="1">
                          <a:latin typeface="+mn-lt"/>
                        </a:rPr>
                        <a:t>OpenTEKr</a:t>
                      </a:r>
                      <a:endParaRPr kumimoji="1" lang="ja-JP" altLang="en-US" sz="1200" dirty="0">
                        <a:latin typeface="+mn-lt"/>
                      </a:endParaRPr>
                    </a:p>
                  </a:txBody>
                  <a:tcPr anchor="ctr"/>
                </a:tc>
                <a:extLst>
                  <a:ext uri="{0D108BD9-81ED-4DB2-BD59-A6C34878D82A}">
                    <a16:rowId xmlns:a16="http://schemas.microsoft.com/office/drawing/2014/main" val="3957258679"/>
                  </a:ext>
                </a:extLst>
              </a:tr>
              <a:tr h="293757">
                <a:tc>
                  <a:txBody>
                    <a:bodyPr/>
                    <a:lstStyle/>
                    <a:p>
                      <a:r>
                        <a:rPr kumimoji="1" lang="en-US" altLang="ja-JP" sz="1200" dirty="0">
                          <a:latin typeface="+mn-lt"/>
                        </a:rPr>
                        <a:t>2023/9/4</a:t>
                      </a:r>
                      <a:endParaRPr kumimoji="1" lang="ja-JP" altLang="en-US" sz="1200" dirty="0">
                        <a:latin typeface="+mn-lt"/>
                      </a:endParaRPr>
                    </a:p>
                  </a:txBody>
                  <a:tcPr anchor="ctr"/>
                </a:tc>
                <a:tc>
                  <a:txBody>
                    <a:bodyPr/>
                    <a:lstStyle/>
                    <a:p>
                      <a:r>
                        <a:rPr kumimoji="1" lang="en-US" altLang="ja-JP" sz="1200" dirty="0">
                          <a:latin typeface="+mn-lt"/>
                        </a:rPr>
                        <a:t>Suzhou </a:t>
                      </a:r>
                      <a:r>
                        <a:rPr kumimoji="1" lang="en-US" altLang="ja-JP" sz="1200" dirty="0" err="1">
                          <a:latin typeface="+mn-lt"/>
                        </a:rPr>
                        <a:t>PrismAurora</a:t>
                      </a:r>
                      <a:r>
                        <a:rPr kumimoji="1" lang="en-US" altLang="ja-JP" sz="1200" dirty="0">
                          <a:latin typeface="+mn-lt"/>
                        </a:rPr>
                        <a:t> Information Technology</a:t>
                      </a:r>
                      <a:endParaRPr kumimoji="1" lang="ja-JP" altLang="en-US" sz="1200" dirty="0">
                        <a:latin typeface="+mn-lt"/>
                      </a:endParaRPr>
                    </a:p>
                  </a:txBody>
                  <a:tcPr anchor="ctr"/>
                </a:tc>
                <a:extLst>
                  <a:ext uri="{0D108BD9-81ED-4DB2-BD59-A6C34878D82A}">
                    <a16:rowId xmlns:a16="http://schemas.microsoft.com/office/drawing/2014/main" val="2485160392"/>
                  </a:ext>
                </a:extLst>
              </a:tr>
              <a:tr h="293757">
                <a:tc>
                  <a:txBody>
                    <a:bodyPr/>
                    <a:lstStyle/>
                    <a:p>
                      <a:r>
                        <a:rPr kumimoji="1" lang="en-US" altLang="ja-JP" sz="1200" dirty="0">
                          <a:latin typeface="+mn-lt"/>
                        </a:rPr>
                        <a:t>2023/9/12</a:t>
                      </a:r>
                      <a:endParaRPr kumimoji="1" lang="ja-JP" altLang="en-US" sz="1200" dirty="0">
                        <a:latin typeface="+mn-lt"/>
                      </a:endParaRPr>
                    </a:p>
                  </a:txBody>
                  <a:tcPr anchor="ctr"/>
                </a:tc>
                <a:tc>
                  <a:txBody>
                    <a:bodyPr/>
                    <a:lstStyle/>
                    <a:p>
                      <a:r>
                        <a:rPr kumimoji="1" lang="en-US" altLang="ja-JP" sz="1200" dirty="0">
                          <a:latin typeface="+mn-lt"/>
                        </a:rPr>
                        <a:t>LR29</a:t>
                      </a:r>
                      <a:endParaRPr kumimoji="1" lang="ja-JP" altLang="en-US" sz="1200" dirty="0">
                        <a:latin typeface="+mn-lt"/>
                      </a:endParaRPr>
                    </a:p>
                  </a:txBody>
                  <a:tcPr anchor="ctr"/>
                </a:tc>
                <a:extLst>
                  <a:ext uri="{0D108BD9-81ED-4DB2-BD59-A6C34878D82A}">
                    <a16:rowId xmlns:a16="http://schemas.microsoft.com/office/drawing/2014/main" val="1311155665"/>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6772978" y="632642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pic>
        <p:nvPicPr>
          <p:cNvPr id="4" name="図 3">
            <a:extLst>
              <a:ext uri="{FF2B5EF4-FFF2-40B4-BE49-F238E27FC236}">
                <a16:creationId xmlns:a16="http://schemas.microsoft.com/office/drawing/2014/main" id="{1978D446-ADCC-D310-003B-1B0B18B90DBC}"/>
              </a:ext>
            </a:extLst>
          </p:cNvPr>
          <p:cNvPicPr>
            <a:picLocks noChangeAspect="1"/>
          </p:cNvPicPr>
          <p:nvPr/>
        </p:nvPicPr>
        <p:blipFill rotWithShape="1">
          <a:blip r:embed="rId4"/>
          <a:srcRect b="8862"/>
          <a:stretch/>
        </p:blipFill>
        <p:spPr>
          <a:xfrm>
            <a:off x="552260" y="1784113"/>
            <a:ext cx="5100933" cy="4499798"/>
          </a:xfrm>
          <a:prstGeom prst="rect">
            <a:avLst/>
          </a:prstGeom>
        </p:spPr>
      </p:pic>
      <p:pic>
        <p:nvPicPr>
          <p:cNvPr id="11" name="図 10">
            <a:extLst>
              <a:ext uri="{FF2B5EF4-FFF2-40B4-BE49-F238E27FC236}">
                <a16:creationId xmlns:a16="http://schemas.microsoft.com/office/drawing/2014/main" id="{A246039A-8027-C70F-D5A6-A09A1B78CEEC}"/>
              </a:ext>
            </a:extLst>
          </p:cNvPr>
          <p:cNvPicPr>
            <a:picLocks noChangeAspect="1"/>
          </p:cNvPicPr>
          <p:nvPr/>
        </p:nvPicPr>
        <p:blipFill rotWithShape="1">
          <a:blip r:embed="rId5"/>
          <a:srcRect t="13372"/>
          <a:stretch/>
        </p:blipFill>
        <p:spPr>
          <a:xfrm>
            <a:off x="6211846" y="2006750"/>
            <a:ext cx="5401901" cy="4277160"/>
          </a:xfrm>
          <a:prstGeom prst="rect">
            <a:avLst/>
          </a:prstGeom>
        </p:spPr>
      </p:pic>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3"/>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4"/>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5"/>
              </a:rPr>
              <a:t>https</a:t>
            </a:r>
            <a:r>
              <a:rPr lang="en-US" altLang="ja-JP" sz="1600" b="0" i="0" u="none" strike="noStrike" dirty="0">
                <a:solidFill>
                  <a:srgbClr val="00AEBC"/>
                </a:solidFill>
                <a:effectLst/>
                <a:hlinkClick r:id="rId5"/>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6"/>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1"/>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DAFEA4E-F88F-BD83-04F1-417B1A76FD5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29953" y="4107543"/>
            <a:ext cx="6029014" cy="2218877"/>
          </a:xfrm>
          <a:prstGeom prst="rect">
            <a:avLst/>
          </a:prstGeom>
        </p:spPr>
      </p:pic>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0F59D902-A79B-4551-2284-9164265B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986" y="1844419"/>
            <a:ext cx="6029014" cy="2443101"/>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pic>
        <p:nvPicPr>
          <p:cNvPr id="4" name="図 3">
            <a:extLst>
              <a:ext uri="{FF2B5EF4-FFF2-40B4-BE49-F238E27FC236}">
                <a16:creationId xmlns:a16="http://schemas.microsoft.com/office/drawing/2014/main" id="{38603A11-8FB4-5175-F973-32CB0FDA4843}"/>
              </a:ext>
            </a:extLst>
          </p:cNvPr>
          <p:cNvPicPr>
            <a:picLocks noChangeAspect="1"/>
          </p:cNvPicPr>
          <p:nvPr/>
        </p:nvPicPr>
        <p:blipFill>
          <a:blip r:embed="rId6"/>
          <a:stretch>
            <a:fillRect/>
          </a:stretch>
        </p:blipFill>
        <p:spPr>
          <a:xfrm>
            <a:off x="445818" y="3761787"/>
            <a:ext cx="2829550" cy="2499790"/>
          </a:xfrm>
          <a:prstGeom prst="rect">
            <a:avLst/>
          </a:prstGeom>
        </p:spPr>
      </p:pic>
      <p:pic>
        <p:nvPicPr>
          <p:cNvPr id="13" name="図 12">
            <a:extLst>
              <a:ext uri="{FF2B5EF4-FFF2-40B4-BE49-F238E27FC236}">
                <a16:creationId xmlns:a16="http://schemas.microsoft.com/office/drawing/2014/main" id="{A0B18E4B-B200-2B7C-2F56-EA8848804887}"/>
              </a:ext>
            </a:extLst>
          </p:cNvPr>
          <p:cNvPicPr>
            <a:picLocks noChangeAspect="1"/>
          </p:cNvPicPr>
          <p:nvPr/>
        </p:nvPicPr>
        <p:blipFill>
          <a:blip r:embed="rId7"/>
          <a:stretch>
            <a:fillRect/>
          </a:stretch>
        </p:blipFill>
        <p:spPr>
          <a:xfrm>
            <a:off x="3526153" y="3726967"/>
            <a:ext cx="2475175" cy="2552621"/>
          </a:xfrm>
          <a:prstGeom prst="rect">
            <a:avLst/>
          </a:prstGeom>
        </p:spPr>
      </p:pic>
      <p:pic>
        <p:nvPicPr>
          <p:cNvPr id="20" name="図 19">
            <a:extLst>
              <a:ext uri="{FF2B5EF4-FFF2-40B4-BE49-F238E27FC236}">
                <a16:creationId xmlns:a16="http://schemas.microsoft.com/office/drawing/2014/main" id="{C937F838-5FA5-87A4-DB23-D9F981C5AFED}"/>
              </a:ext>
            </a:extLst>
          </p:cNvPr>
          <p:cNvPicPr>
            <a:picLocks noChangeAspect="1"/>
          </p:cNvPicPr>
          <p:nvPr/>
        </p:nvPicPr>
        <p:blipFill>
          <a:blip r:embed="rId8"/>
          <a:stretch>
            <a:fillRect/>
          </a:stretch>
        </p:blipFill>
        <p:spPr>
          <a:xfrm>
            <a:off x="6252113" y="3717924"/>
            <a:ext cx="2822457" cy="1521148"/>
          </a:xfrm>
          <a:prstGeom prst="rect">
            <a:avLst/>
          </a:prstGeom>
        </p:spPr>
      </p:pic>
      <p:pic>
        <p:nvPicPr>
          <p:cNvPr id="23" name="図 22">
            <a:extLst>
              <a:ext uri="{FF2B5EF4-FFF2-40B4-BE49-F238E27FC236}">
                <a16:creationId xmlns:a16="http://schemas.microsoft.com/office/drawing/2014/main" id="{3FBC47B6-34EE-53BC-4294-3970CBAA6F9C}"/>
              </a:ext>
            </a:extLst>
          </p:cNvPr>
          <p:cNvPicPr>
            <a:picLocks noChangeAspect="1"/>
          </p:cNvPicPr>
          <p:nvPr/>
        </p:nvPicPr>
        <p:blipFill>
          <a:blip r:embed="rId9"/>
          <a:stretch>
            <a:fillRect/>
          </a:stretch>
        </p:blipFill>
        <p:spPr>
          <a:xfrm>
            <a:off x="9325355" y="3717924"/>
            <a:ext cx="2815366" cy="1779992"/>
          </a:xfrm>
          <a:prstGeom prst="rect">
            <a:avLst/>
          </a:prstGeom>
        </p:spPr>
      </p:pic>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Vendors</a:t>
            </a:r>
          </a:p>
        </p:txBody>
      </p:sp>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70009"/>
            <a:ext cx="2868489"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Third-Party Certifiers</a:t>
            </a:r>
          </a:p>
        </p:txBody>
      </p:sp>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pic>
        <p:nvPicPr>
          <p:cNvPr id="12" name="図 11">
            <a:extLst>
              <a:ext uri="{FF2B5EF4-FFF2-40B4-BE49-F238E27FC236}">
                <a16:creationId xmlns:a16="http://schemas.microsoft.com/office/drawing/2014/main" id="{028E345B-6694-FF21-55C2-2A3526F45DFE}"/>
              </a:ext>
            </a:extLst>
          </p:cNvPr>
          <p:cNvPicPr>
            <a:picLocks noChangeAspect="1"/>
          </p:cNvPicPr>
          <p:nvPr/>
        </p:nvPicPr>
        <p:blipFill rotWithShape="1">
          <a:blip r:embed="rId2"/>
          <a:srcRect b="2357"/>
          <a:stretch/>
        </p:blipFill>
        <p:spPr>
          <a:xfrm>
            <a:off x="711300" y="2753662"/>
            <a:ext cx="5095924" cy="3618024"/>
          </a:xfrm>
          <a:prstGeom prst="rect">
            <a:avLst/>
          </a:prstGeom>
          <a:ln>
            <a:solidFill>
              <a:schemeClr val="tx1">
                <a:lumMod val="50000"/>
                <a:lumOff val="50000"/>
              </a:schemeClr>
            </a:solidFill>
          </a:ln>
        </p:spPr>
      </p:pic>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5807224"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6910118" y="4483520"/>
            <a:ext cx="4910983" cy="3941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https://www.openchainproject.org/community-of-conformance</a:t>
            </a:r>
            <a:endParaRPr lang="en-US" altLang="ja-JP" sz="1400" dirty="0">
              <a:cs typeface="Segoe UI Light" panose="020B0502040204020203" pitchFamily="34" charset="0"/>
            </a:endParaRPr>
          </a:p>
        </p:txBody>
      </p:sp>
      <p:pic>
        <p:nvPicPr>
          <p:cNvPr id="8" name="図 7">
            <a:extLst>
              <a:ext uri="{FF2B5EF4-FFF2-40B4-BE49-F238E27FC236}">
                <a16:creationId xmlns:a16="http://schemas.microsoft.com/office/drawing/2014/main" id="{D5F55004-FA63-929E-762E-D7B026CE32DE}"/>
              </a:ext>
            </a:extLst>
          </p:cNvPr>
          <p:cNvPicPr>
            <a:picLocks noChangeAspect="1"/>
          </p:cNvPicPr>
          <p:nvPr/>
        </p:nvPicPr>
        <p:blipFill>
          <a:blip r:embed="rId5"/>
          <a:stretch>
            <a:fillRect/>
          </a:stretch>
        </p:blipFill>
        <p:spPr>
          <a:xfrm>
            <a:off x="6096000" y="3523739"/>
            <a:ext cx="5931244" cy="936941"/>
          </a:xfrm>
          <a:prstGeom prst="rect">
            <a:avLst/>
          </a:prstGeom>
        </p:spPr>
      </p:pic>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2"/>
              </a:rPr>
              <a:t>https://github.com/OpenChain-Project/OpenChain-JWG/tree/master/CaseStudy/OpenChain_Industry_Survey/2023</a:t>
            </a:r>
            <a:endParaRPr kumimoji="1" lang="en-US" altLang="ja-JP" sz="20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507998" y="1509175"/>
            <a:ext cx="5580952" cy="2742857"/>
          </a:xfrm>
          <a:prstGeom prst="rect">
            <a:avLst/>
          </a:prstGeom>
        </p:spPr>
      </p:pic>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a:xfrm>
            <a:off x="1399433" y="6406815"/>
            <a:ext cx="2874389" cy="139700"/>
          </a:xfrm>
        </p:spPr>
        <p:txBody>
          <a:bodyPr/>
          <a:lstStyle/>
          <a:p>
            <a:pPr algn="l"/>
            <a:r>
              <a:rPr lang="en-US" altLang="ja-JP" dirty="0"/>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2009869" y="5812676"/>
            <a:ext cx="9830989" cy="539867"/>
          </a:xfrm>
          <a:prstGeom prst="rect">
            <a:avLst/>
          </a:prstGeom>
          <a:noFill/>
          <a:ln>
            <a:solidFill>
              <a:srgbClr val="00849D"/>
            </a:solidFill>
          </a:ln>
        </p:spPr>
        <p:txBody>
          <a:bodyPr wrap="square" numCol="2" rtlCol="0">
            <a:normAutofit lnSpcReduction="10000"/>
          </a:bodyPr>
          <a:lstStyle/>
          <a:p>
            <a:pPr marL="180975" indent="-180975">
              <a:buFont typeface="Arial" panose="020B0604020202020204" pitchFamily="34" charset="0"/>
              <a:buChar char="•"/>
            </a:pPr>
            <a:r>
              <a:rPr kumimoji="1" lang="ja-JP" altLang="en-US" sz="1600" dirty="0">
                <a:solidFill>
                  <a:srgbClr val="0070C0"/>
                </a:solidFill>
              </a:rPr>
              <a:t>コロナ禍以降、全体会合はオンラインに</a:t>
            </a:r>
            <a:endParaRPr kumimoji="1"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オンラインでも </a:t>
            </a:r>
            <a:r>
              <a:rPr lang="en-US" altLang="ja-JP" sz="1600" dirty="0">
                <a:solidFill>
                  <a:srgbClr val="0070C0"/>
                </a:solidFill>
              </a:rPr>
              <a:t>sg</a:t>
            </a:r>
            <a:r>
              <a:rPr lang="ja-JP" altLang="en-US" sz="1600" dirty="0">
                <a:solidFill>
                  <a:srgbClr val="0070C0"/>
                </a:solidFill>
              </a:rPr>
              <a:t>活動をベースに活発に活動</a:t>
            </a:r>
            <a:endParaRPr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第</a:t>
            </a:r>
            <a:r>
              <a:rPr lang="en-US" altLang="ja-JP" sz="1600" dirty="0">
                <a:solidFill>
                  <a:srgbClr val="0070C0"/>
                </a:solidFill>
              </a:rPr>
              <a:t>26</a:t>
            </a:r>
            <a:r>
              <a:rPr lang="ja-JP" altLang="en-US" sz="1600" dirty="0">
                <a:solidFill>
                  <a:srgbClr val="0070C0"/>
                </a:solidFill>
              </a:rPr>
              <a:t>回より</a:t>
            </a:r>
            <a:r>
              <a:rPr kumimoji="1" lang="ja-JP" altLang="en-US" sz="1600" dirty="0">
                <a:solidFill>
                  <a:srgbClr val="0070C0"/>
                </a:solidFill>
              </a:rPr>
              <a:t>リアル・オンライン会合を開始</a:t>
            </a:r>
            <a:endParaRPr kumimoji="1"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リアルでの活動活性化</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11" name="正方形/長方形 10">
            <a:extLst>
              <a:ext uri="{FF2B5EF4-FFF2-40B4-BE49-F238E27FC236}">
                <a16:creationId xmlns:a16="http://schemas.microsoft.com/office/drawing/2014/main" id="{D84D1A3A-279B-42EA-B3BB-E1337114F0D8}"/>
              </a:ext>
            </a:extLst>
          </p:cNvPr>
          <p:cNvSpPr/>
          <p:nvPr/>
        </p:nvSpPr>
        <p:spPr>
          <a:xfrm>
            <a:off x="889200" y="1552656"/>
            <a:ext cx="11025160" cy="4247317"/>
          </a:xfrm>
          <a:prstGeom prst="rect">
            <a:avLst/>
          </a:prstGeom>
          <a:noFill/>
        </p:spPr>
        <p:txBody>
          <a:bodyPr wrap="square">
            <a:spAutoFit/>
          </a:bodyPr>
          <a:lstStyle/>
          <a:p>
            <a:r>
              <a:rPr lang="ja-JP" altLang="en-US" sz="1400" dirty="0"/>
              <a:t>第</a:t>
            </a:r>
            <a:r>
              <a:rPr lang="en-US" altLang="ja-JP" sz="1400" dirty="0"/>
              <a:t>01</a:t>
            </a:r>
            <a:r>
              <a:rPr lang="ja-JP" altLang="en-US" sz="1400" dirty="0"/>
              <a:t>回 会合 </a:t>
            </a:r>
            <a:r>
              <a:rPr lang="en-US" altLang="ja-JP" sz="1400" dirty="0"/>
              <a:t>2017/12/27 @</a:t>
            </a:r>
            <a:r>
              <a:rPr lang="ja-JP" altLang="en-US" sz="1400" dirty="0"/>
              <a:t>ソニー本社 クリエイティブラウンジ</a:t>
            </a:r>
          </a:p>
          <a:p>
            <a:r>
              <a:rPr lang="ja-JP" altLang="en-US" sz="1400" dirty="0"/>
              <a:t>第</a:t>
            </a:r>
            <a:r>
              <a:rPr lang="en-US" altLang="ja-JP" sz="1400" dirty="0"/>
              <a:t>02</a:t>
            </a:r>
            <a:r>
              <a:rPr lang="ja-JP" altLang="en-US" sz="1400" dirty="0"/>
              <a:t>回 会合 </a:t>
            </a:r>
            <a:r>
              <a:rPr lang="en-US" altLang="ja-JP" sz="1400" dirty="0"/>
              <a:t>2018/02/22 @</a:t>
            </a:r>
            <a:r>
              <a:rPr lang="ja-JP" altLang="en-US" sz="1400" dirty="0"/>
              <a:t>日立 </a:t>
            </a:r>
            <a:r>
              <a:rPr lang="en-US" altLang="ja-JP" sz="1400" dirty="0"/>
              <a:t>(</a:t>
            </a:r>
            <a:r>
              <a:rPr lang="ja-JP" altLang="en-US" sz="1400" dirty="0"/>
              <a:t>品川オフィス</a:t>
            </a:r>
            <a:r>
              <a:rPr lang="en-US" altLang="ja-JP" sz="1400" dirty="0"/>
              <a:t>) </a:t>
            </a:r>
          </a:p>
          <a:p>
            <a:r>
              <a:rPr lang="ja-JP" altLang="en-US" sz="1400" dirty="0"/>
              <a:t>第</a:t>
            </a:r>
            <a:r>
              <a:rPr lang="en-US" altLang="ja-JP" sz="1400" dirty="0"/>
              <a:t>03</a:t>
            </a:r>
            <a:r>
              <a:rPr lang="ja-JP" altLang="en-US" sz="1400" dirty="0"/>
              <a:t>回 会合 </a:t>
            </a:r>
            <a:r>
              <a:rPr lang="en-US" altLang="ja-JP" sz="1400" dirty="0"/>
              <a:t>2018/04/19 @Panasonic (Wonder Lab Osaka)</a:t>
            </a:r>
          </a:p>
          <a:p>
            <a:r>
              <a:rPr lang="ja-JP" altLang="en-US" sz="1400" dirty="0"/>
              <a:t>第</a:t>
            </a:r>
            <a:r>
              <a:rPr lang="en-US" altLang="ja-JP" sz="1400" dirty="0"/>
              <a:t>04</a:t>
            </a:r>
            <a:r>
              <a:rPr lang="ja-JP" altLang="en-US" sz="1400" dirty="0"/>
              <a:t>回 会合 </a:t>
            </a:r>
            <a:r>
              <a:rPr lang="en-US" altLang="ja-JP" sz="1400" dirty="0"/>
              <a:t>2018/06/13 @</a:t>
            </a:r>
            <a:r>
              <a:rPr lang="ja-JP" altLang="en-US" sz="1400" dirty="0"/>
              <a:t>トヨタ自動車名古屋オフィス</a:t>
            </a:r>
          </a:p>
          <a:p>
            <a:r>
              <a:rPr lang="ja-JP" altLang="en-US" sz="1400" dirty="0"/>
              <a:t>第</a:t>
            </a:r>
            <a:r>
              <a:rPr lang="en-US" altLang="ja-JP" sz="1400" dirty="0"/>
              <a:t>05</a:t>
            </a:r>
            <a:r>
              <a:rPr lang="ja-JP" altLang="en-US" sz="1400" dirty="0"/>
              <a:t>回 会合 </a:t>
            </a:r>
            <a:r>
              <a:rPr lang="en-US" altLang="ja-JP" sz="1400" dirty="0"/>
              <a:t>2018/08/31 @</a:t>
            </a:r>
            <a:r>
              <a:rPr lang="ja-JP" altLang="en-US" sz="1400" dirty="0"/>
              <a:t>富士通川崎工場</a:t>
            </a:r>
          </a:p>
          <a:p>
            <a:r>
              <a:rPr lang="ja-JP" altLang="en-US" sz="1400" dirty="0"/>
              <a:t>第</a:t>
            </a:r>
            <a:r>
              <a:rPr lang="en-US" altLang="ja-JP" sz="1400" dirty="0"/>
              <a:t>06</a:t>
            </a:r>
            <a:r>
              <a:rPr lang="ja-JP" altLang="en-US" sz="1400" dirty="0"/>
              <a:t>回 会合 </a:t>
            </a:r>
            <a:r>
              <a:rPr lang="en-US" altLang="ja-JP" sz="1400" dirty="0"/>
              <a:t>2018/10/31 @</a:t>
            </a:r>
            <a:r>
              <a:rPr lang="ja-JP" altLang="en-US" sz="1400" dirty="0"/>
              <a:t>東芝 </a:t>
            </a:r>
            <a:r>
              <a:rPr lang="en-US" altLang="ja-JP" sz="1400" dirty="0"/>
              <a:t>(</a:t>
            </a:r>
            <a:r>
              <a:rPr lang="ja-JP" altLang="en-US" sz="1400" dirty="0"/>
              <a:t>ラゾーナ川崎東芝ビル</a:t>
            </a:r>
            <a:r>
              <a:rPr lang="en-US" altLang="ja-JP" sz="1400" dirty="0"/>
              <a:t>)</a:t>
            </a:r>
          </a:p>
          <a:p>
            <a:r>
              <a:rPr lang="ja-JP" altLang="en-US" sz="1400" dirty="0"/>
              <a:t>第</a:t>
            </a:r>
            <a:r>
              <a:rPr lang="en-US" altLang="ja-JP" sz="1400" dirty="0"/>
              <a:t>07</a:t>
            </a:r>
            <a:r>
              <a:rPr lang="ja-JP" altLang="en-US" sz="1400" dirty="0"/>
              <a:t>回 会合 </a:t>
            </a:r>
            <a:r>
              <a:rPr lang="en-US" altLang="ja-JP" sz="1400" dirty="0"/>
              <a:t>2018/12/05 @</a:t>
            </a:r>
            <a:r>
              <a:rPr lang="ja-JP" altLang="en-US" sz="1400" dirty="0"/>
              <a:t>テュフズードジャパン</a:t>
            </a:r>
          </a:p>
          <a:p>
            <a:r>
              <a:rPr lang="ja-JP" altLang="en-US" sz="1400" dirty="0"/>
              <a:t>第</a:t>
            </a:r>
            <a:r>
              <a:rPr lang="en-US" altLang="ja-JP" sz="1400" dirty="0"/>
              <a:t>08</a:t>
            </a:r>
            <a:r>
              <a:rPr lang="ja-JP" altLang="en-US" sz="1400" dirty="0"/>
              <a:t>回 会合 </a:t>
            </a:r>
            <a:r>
              <a:rPr lang="en-US" altLang="ja-JP" sz="1400" dirty="0"/>
              <a:t>2019/02/28 @</a:t>
            </a:r>
            <a:r>
              <a:rPr lang="ja-JP" altLang="en-US" sz="1400" dirty="0"/>
              <a:t>三菱電機 本社</a:t>
            </a:r>
          </a:p>
          <a:p>
            <a:r>
              <a:rPr lang="ja-JP" altLang="en-US" sz="1400" dirty="0"/>
              <a:t>第</a:t>
            </a:r>
            <a:r>
              <a:rPr lang="en-US" altLang="ja-JP" sz="1400" dirty="0"/>
              <a:t>09</a:t>
            </a:r>
            <a:r>
              <a:rPr lang="ja-JP" altLang="en-US" sz="1400" dirty="0"/>
              <a:t>回 会合 </a:t>
            </a:r>
            <a:r>
              <a:rPr lang="en-US" altLang="ja-JP" sz="1400" dirty="0"/>
              <a:t>2019/04/18 @</a:t>
            </a:r>
            <a:r>
              <a:rPr lang="ja-JP" altLang="en-US" sz="1400" dirty="0"/>
              <a:t>デンソーテン</a:t>
            </a:r>
          </a:p>
          <a:p>
            <a:r>
              <a:rPr lang="ja-JP" altLang="en-US" sz="1400" dirty="0"/>
              <a:t>第</a:t>
            </a:r>
            <a:r>
              <a:rPr lang="en-US" altLang="ja-JP" sz="1400" dirty="0"/>
              <a:t>10</a:t>
            </a:r>
            <a:r>
              <a:rPr lang="ja-JP" altLang="en-US" sz="1400" dirty="0"/>
              <a:t>回 会合 </a:t>
            </a:r>
            <a:r>
              <a:rPr lang="en-US" altLang="ja-JP" sz="1400" dirty="0"/>
              <a:t>2019/07/16 @</a:t>
            </a:r>
            <a:r>
              <a:rPr lang="ja-JP" altLang="en-US" sz="1400" dirty="0"/>
              <a:t>富士通 </a:t>
            </a:r>
            <a:r>
              <a:rPr lang="en-US" altLang="ja-JP" sz="1400" dirty="0"/>
              <a:t>(</a:t>
            </a:r>
            <a:r>
              <a:rPr lang="ja-JP" altLang="en-US" sz="1400" dirty="0"/>
              <a:t>蒲田ソリューションスクエア</a:t>
            </a:r>
            <a:r>
              <a:rPr lang="en-US" altLang="ja-JP" sz="1400" dirty="0"/>
              <a:t>)</a:t>
            </a:r>
          </a:p>
          <a:p>
            <a:r>
              <a:rPr lang="ja-JP" altLang="en-US" sz="1400" dirty="0"/>
              <a:t>第</a:t>
            </a:r>
            <a:r>
              <a:rPr lang="en-US" altLang="ja-JP" sz="1400" dirty="0"/>
              <a:t>11</a:t>
            </a:r>
            <a:r>
              <a:rPr lang="ja-JP" altLang="en-US" sz="1400" dirty="0"/>
              <a:t>回 会合 </a:t>
            </a:r>
            <a:r>
              <a:rPr lang="en-US" altLang="ja-JP" sz="1400" dirty="0"/>
              <a:t>2019/09/19 @</a:t>
            </a:r>
            <a:r>
              <a:rPr lang="ja-JP" altLang="en-US" sz="1400" dirty="0"/>
              <a:t>オリンパス </a:t>
            </a:r>
            <a:r>
              <a:rPr lang="en-US" altLang="ja-JP" sz="1400" dirty="0"/>
              <a:t>(</a:t>
            </a:r>
            <a:r>
              <a:rPr lang="ja-JP" altLang="en-US" sz="1400" dirty="0"/>
              <a:t>技術開発センター宇津木</a:t>
            </a:r>
            <a:r>
              <a:rPr lang="en-US" altLang="ja-JP" sz="1400" dirty="0"/>
              <a:t>)</a:t>
            </a:r>
          </a:p>
          <a:p>
            <a:r>
              <a:rPr lang="ja-JP" altLang="en-US" sz="1400" dirty="0"/>
              <a:t>第</a:t>
            </a:r>
            <a:r>
              <a:rPr lang="en-US" altLang="ja-JP" sz="1400" dirty="0"/>
              <a:t>12</a:t>
            </a:r>
            <a:r>
              <a:rPr lang="ja-JP" altLang="en-US" sz="1400" dirty="0"/>
              <a:t>回 会合 </a:t>
            </a:r>
            <a:r>
              <a:rPr lang="en-US" altLang="ja-JP" sz="1400" dirty="0"/>
              <a:t>2019/12/19 @NEC (NEC </a:t>
            </a:r>
            <a:r>
              <a:rPr lang="ja-JP" altLang="en-US" sz="1400" dirty="0"/>
              <a:t>本社ビル</a:t>
            </a:r>
            <a:r>
              <a:rPr lang="en-US" altLang="ja-JP" sz="1400" dirty="0"/>
              <a:t>)</a:t>
            </a:r>
          </a:p>
          <a:p>
            <a:r>
              <a:rPr lang="ja-JP" altLang="en-US" sz="1400" dirty="0"/>
              <a:t>第</a:t>
            </a:r>
            <a:r>
              <a:rPr lang="en-US" altLang="ja-JP" sz="1400" dirty="0"/>
              <a:t>13</a:t>
            </a:r>
            <a:r>
              <a:rPr lang="ja-JP" altLang="en-US" sz="1400" dirty="0"/>
              <a:t>回 会合 </a:t>
            </a:r>
            <a:r>
              <a:rPr lang="en-US" altLang="ja-JP" sz="1400" dirty="0"/>
              <a:t>2020/02/18 @</a:t>
            </a:r>
            <a:r>
              <a:rPr lang="ja-JP" altLang="en-US" sz="1400" dirty="0"/>
              <a:t>ディー・エヌ・エー </a:t>
            </a:r>
            <a:r>
              <a:rPr lang="en-US" altLang="ja-JP" sz="1400" dirty="0"/>
              <a:t>(</a:t>
            </a:r>
            <a:r>
              <a:rPr lang="ja-JP" altLang="en-US" sz="1400" dirty="0"/>
              <a:t>渋谷ヒカリエ</a:t>
            </a:r>
            <a:r>
              <a:rPr lang="en-US" altLang="ja-JP" sz="1400" dirty="0"/>
              <a:t>)</a:t>
            </a:r>
            <a:r>
              <a:rPr lang="ja-JP" altLang="en-US" sz="1400" dirty="0"/>
              <a:t>［開催中止］</a:t>
            </a:r>
            <a:endParaRPr lang="en-US" altLang="ja-JP" sz="1400" dirty="0"/>
          </a:p>
          <a:p>
            <a:r>
              <a:rPr lang="ja-JP" altLang="en-US" sz="1400" dirty="0"/>
              <a:t>第</a:t>
            </a:r>
            <a:r>
              <a:rPr lang="en-US" altLang="ja-JP" sz="1400" dirty="0"/>
              <a:t>14</a:t>
            </a:r>
            <a:r>
              <a:rPr lang="ja-JP" altLang="en-US" sz="1400" dirty="0"/>
              <a:t>回 </a:t>
            </a:r>
            <a:r>
              <a:rPr lang="en-US" altLang="ja-JP" sz="1400" dirty="0"/>
              <a:t>~ </a:t>
            </a:r>
            <a:r>
              <a:rPr lang="ja-JP" altLang="en-US" sz="1400" dirty="0"/>
              <a:t>第</a:t>
            </a:r>
            <a:r>
              <a:rPr lang="en-US" altLang="ja-JP" sz="1400" dirty="0"/>
              <a:t>25</a:t>
            </a:r>
            <a:r>
              <a:rPr lang="ja-JP" altLang="en-US" sz="1400" dirty="0"/>
              <a:t>回</a:t>
            </a:r>
            <a:r>
              <a:rPr lang="en-US" altLang="ja-JP" sz="1400" dirty="0"/>
              <a:t> </a:t>
            </a:r>
            <a:r>
              <a:rPr lang="ja-JP" altLang="en-US" sz="1400" dirty="0"/>
              <a:t>会合／第</a:t>
            </a:r>
            <a:r>
              <a:rPr lang="en-US" altLang="ja-JP" sz="1400" dirty="0"/>
              <a:t>01</a:t>
            </a:r>
            <a:r>
              <a:rPr lang="ja-JP" altLang="en-US" sz="1400" dirty="0"/>
              <a:t>回 </a:t>
            </a:r>
            <a:r>
              <a:rPr lang="en-US" altLang="ja-JP" sz="1400" dirty="0"/>
              <a:t>~ </a:t>
            </a:r>
            <a:r>
              <a:rPr lang="ja-JP" altLang="en-US" sz="1400" dirty="0"/>
              <a:t>第</a:t>
            </a:r>
            <a:r>
              <a:rPr lang="en-US" altLang="ja-JP" sz="1400" dirty="0"/>
              <a:t>12</a:t>
            </a:r>
            <a:r>
              <a:rPr lang="ja-JP" altLang="en-US" sz="1400" dirty="0"/>
              <a:t>回オンライン会合 </a:t>
            </a:r>
            <a:r>
              <a:rPr lang="en-US" altLang="ja-JP" sz="1400" dirty="0"/>
              <a:t>@Zoom hosted by </a:t>
            </a:r>
            <a:r>
              <a:rPr lang="ja-JP" altLang="en-US" sz="1400" dirty="0"/>
              <a:t>ソシオネクスト</a:t>
            </a:r>
            <a:endParaRPr lang="en-US" altLang="ja-JP" sz="1400" dirty="0"/>
          </a:p>
          <a:p>
            <a:r>
              <a:rPr lang="en-US" altLang="ja-JP" sz="1400" dirty="0"/>
              <a:t>	 2020: 04/23, 06/18, 10/15, 12/16</a:t>
            </a:r>
            <a:r>
              <a:rPr lang="ja-JP" altLang="en-US" sz="1400" dirty="0"/>
              <a:t>、</a:t>
            </a:r>
            <a:r>
              <a:rPr lang="en-US" altLang="ja-JP" sz="1400" dirty="0"/>
              <a:t>2021: 03/17, 05/26, 07/29, 10/20</a:t>
            </a:r>
            <a:r>
              <a:rPr lang="ja-JP" altLang="en-US" sz="1400" dirty="0"/>
              <a:t>、</a:t>
            </a:r>
            <a:r>
              <a:rPr lang="en-US" altLang="ja-JP" sz="1400" dirty="0"/>
              <a:t>2022: 01/21, 04/20, 07/29 ,10/31</a:t>
            </a:r>
          </a:p>
          <a:p>
            <a:r>
              <a:rPr lang="ja-JP" altLang="en-US" sz="1400" dirty="0"/>
              <a:t>第</a:t>
            </a:r>
            <a:r>
              <a:rPr lang="en-US" altLang="ja-JP" sz="1400" dirty="0"/>
              <a:t>26</a:t>
            </a:r>
            <a:r>
              <a:rPr lang="ja-JP" altLang="en-US" sz="1400" dirty="0"/>
              <a:t>回 リアル・オンライン ハイブリッド開催 </a:t>
            </a:r>
            <a:r>
              <a:rPr lang="en-US" altLang="ja-JP" sz="1400" dirty="0"/>
              <a:t>2023/02/09 </a:t>
            </a:r>
            <a:r>
              <a:rPr lang="ja-JP" altLang="en-US" sz="1400" dirty="0"/>
              <a:t>＠日立ソリューションズ </a:t>
            </a:r>
            <a:r>
              <a:rPr lang="en-US" altLang="ja-JP" sz="1400" dirty="0"/>
              <a:t>(</a:t>
            </a:r>
            <a:r>
              <a:rPr lang="ja-JP" altLang="en-US" sz="1400" dirty="0"/>
              <a:t>日立大森ビル</a:t>
            </a:r>
            <a:r>
              <a:rPr lang="en-US" altLang="ja-JP" sz="1400" dirty="0"/>
              <a:t>)</a:t>
            </a:r>
            <a:endParaRPr lang="en-US" altLang="ja-JP" sz="1600" dirty="0"/>
          </a:p>
          <a:p>
            <a:r>
              <a:rPr lang="ja-JP" altLang="en-US" sz="1400" dirty="0"/>
              <a:t>第</a:t>
            </a:r>
            <a:r>
              <a:rPr lang="en-US" altLang="ja-JP" sz="1400" dirty="0"/>
              <a:t>27</a:t>
            </a:r>
            <a:r>
              <a:rPr lang="ja-JP" altLang="en-US" sz="1400" dirty="0"/>
              <a:t>回 リアル・オンライン ハイブリッド開催 </a:t>
            </a:r>
            <a:r>
              <a:rPr lang="en-US" altLang="ja-JP" sz="1400" dirty="0"/>
              <a:t>2023/05/18  </a:t>
            </a:r>
            <a:r>
              <a:rPr lang="ja-JP" altLang="en-US" sz="1400" dirty="0"/>
              <a:t>＠</a:t>
            </a:r>
            <a:r>
              <a:rPr lang="en-US" altLang="ja-JP" sz="1400" dirty="0"/>
              <a:t>NEC</a:t>
            </a:r>
            <a:r>
              <a:rPr lang="ja-JP" altLang="en-US" sz="1400" dirty="0"/>
              <a:t> </a:t>
            </a:r>
            <a:r>
              <a:rPr lang="en-US" altLang="ja-JP" sz="1400" dirty="0"/>
              <a:t>(</a:t>
            </a:r>
            <a:r>
              <a:rPr lang="ja-JP" altLang="en-US" sz="1400" dirty="0"/>
              <a:t>玉川事業所</a:t>
            </a:r>
            <a:r>
              <a:rPr lang="en-US" altLang="ja-JP" sz="1400" dirty="0"/>
              <a:t>)</a:t>
            </a:r>
          </a:p>
          <a:p>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第</a:t>
            </a:r>
            <a:r>
              <a:rPr kumimoji="1" lang="en-US" altLang="ja-JP" sz="1400" b="0" i="0" u="none" strike="noStrike" kern="1200" cap="none" spc="0" normalizeH="0" baseline="0" noProof="0" dirty="0">
                <a:ln>
                  <a:noFill/>
                </a:ln>
                <a:solidFill>
                  <a:srgbClr val="000000"/>
                </a:solidFill>
                <a:effectLst/>
                <a:uLnTx/>
                <a:uFillTx/>
                <a:latin typeface="Segoe UI"/>
                <a:ea typeface="游ゴシック"/>
                <a:cs typeface="+mn-cs"/>
              </a:rPr>
              <a:t>28</a:t>
            </a:r>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回 </a:t>
            </a:r>
            <a:r>
              <a:rPr lang="ja-JP" altLang="en-US" sz="1400" dirty="0"/>
              <a:t>リアル・オンライン ハイブリッド開催 </a:t>
            </a:r>
            <a:r>
              <a:rPr lang="en-US" altLang="ja-JP" sz="1400" dirty="0"/>
              <a:t>2023/07/11  </a:t>
            </a:r>
            <a:r>
              <a:rPr lang="ja-JP" altLang="en-US" sz="1400" dirty="0"/>
              <a:t>＠富士通 </a:t>
            </a:r>
            <a:r>
              <a:rPr lang="en-US" altLang="ja-JP" sz="1400" dirty="0"/>
              <a:t>(</a:t>
            </a:r>
            <a:r>
              <a:rPr lang="en-US" altLang="ja-JP" sz="1400" dirty="0" err="1"/>
              <a:t>Ridgelinez</a:t>
            </a:r>
            <a:r>
              <a:rPr lang="en-US" altLang="ja-JP" sz="1100" dirty="0"/>
              <a:t>(</a:t>
            </a:r>
            <a:r>
              <a:rPr lang="ja-JP" altLang="en-US" sz="1100" dirty="0"/>
              <a:t>丸の内</a:t>
            </a:r>
            <a:r>
              <a:rPr lang="en-US" altLang="ja-JP" sz="1100" dirty="0"/>
              <a:t>)</a:t>
            </a:r>
            <a:r>
              <a:rPr lang="en-US" altLang="ja-JP" sz="1400" dirty="0"/>
              <a:t>)</a:t>
            </a:r>
          </a:p>
          <a:p>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第</a:t>
            </a:r>
            <a:r>
              <a:rPr kumimoji="1" lang="en-US" altLang="ja-JP" sz="1400" b="0" i="0" u="none" strike="noStrike" kern="1200" cap="none" spc="0" normalizeH="0" baseline="0" noProof="0" dirty="0">
                <a:ln>
                  <a:noFill/>
                </a:ln>
                <a:solidFill>
                  <a:srgbClr val="000000"/>
                </a:solidFill>
                <a:effectLst/>
                <a:uLnTx/>
                <a:uFillTx/>
                <a:latin typeface="Segoe UI"/>
                <a:ea typeface="游ゴシック"/>
                <a:cs typeface="+mn-cs"/>
              </a:rPr>
              <a:t>29</a:t>
            </a:r>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回 </a:t>
            </a:r>
            <a:r>
              <a:rPr lang="ja-JP" altLang="en-US" sz="1600" b="1" dirty="0">
                <a:solidFill>
                  <a:srgbClr val="0070C0"/>
                </a:solidFill>
              </a:rPr>
              <a:t>リアル・オンライン ハイブリッド開催 </a:t>
            </a:r>
            <a:r>
              <a:rPr lang="en-US" altLang="ja-JP" sz="1600" b="1" dirty="0">
                <a:solidFill>
                  <a:srgbClr val="0070C0"/>
                </a:solidFill>
              </a:rPr>
              <a:t>2023/10/05  </a:t>
            </a:r>
            <a:r>
              <a:rPr lang="ja-JP" altLang="en-US" sz="1600" b="1" dirty="0">
                <a:solidFill>
                  <a:srgbClr val="0070C0"/>
                </a:solidFill>
              </a:rPr>
              <a:t>＠ソシオネクスト</a:t>
            </a:r>
            <a:r>
              <a:rPr lang="en-US" altLang="ja-JP" sz="1600" b="1" dirty="0">
                <a:solidFill>
                  <a:srgbClr val="0070C0"/>
                </a:solidFill>
              </a:rPr>
              <a:t>(</a:t>
            </a:r>
            <a:r>
              <a:rPr lang="ja-JP" altLang="en-US" sz="1600" b="1" dirty="0">
                <a:solidFill>
                  <a:srgbClr val="0070C0"/>
                </a:solidFill>
              </a:rPr>
              <a:t>京都事業所</a:t>
            </a:r>
            <a:r>
              <a:rPr lang="en-US" altLang="ja-JP" sz="1600" b="1" dirty="0">
                <a:solidFill>
                  <a:srgbClr val="0070C0"/>
                </a:solidFill>
              </a:rPr>
              <a:t>)</a:t>
            </a:r>
          </a:p>
        </p:txBody>
      </p:sp>
    </p:spTree>
    <p:extLst>
      <p:ext uri="{BB962C8B-B14F-4D97-AF65-F5344CB8AC3E}">
        <p14:creationId xmlns:p14="http://schemas.microsoft.com/office/powerpoint/2010/main" val="349156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88821"/>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1685501111"/>
              </p:ext>
            </p:extLst>
          </p:nvPr>
        </p:nvGraphicFramePr>
        <p:xfrm>
          <a:off x="372978" y="1505780"/>
          <a:ext cx="11225463" cy="490728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r h="241523">
                <a:tc>
                  <a:txBody>
                    <a:bodyPr/>
                    <a:lstStyle/>
                    <a:p>
                      <a:r>
                        <a:rPr kumimoji="1" lang="ja-JP" altLang="en-US" sz="1600" dirty="0"/>
                        <a:t>第</a:t>
                      </a:r>
                      <a:r>
                        <a:rPr kumimoji="1" lang="en-US" altLang="ja-JP" sz="1600" dirty="0"/>
                        <a:t>27</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2023/05/18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kumimoji="1" lang="en-US" altLang="ja-JP" sz="1600" dirty="0">
                          <a:latin typeface="+mn-ea"/>
                          <a:ea typeface="+mn-ea"/>
                        </a:rPr>
                        <a:t>OSS</a:t>
                      </a:r>
                      <a:r>
                        <a:rPr kumimoji="1" lang="ja-JP" altLang="en-US" sz="1600" dirty="0">
                          <a:latin typeface="+mn-ea"/>
                          <a:ea typeface="+mn-ea"/>
                        </a:rPr>
                        <a:t>鳥瞰図紹介、</a:t>
                      </a:r>
                      <a:r>
                        <a:rPr kumimoji="1" lang="en-US" altLang="ja-JP" sz="1600" dirty="0">
                          <a:latin typeface="+mn-ea"/>
                          <a:ea typeface="+mn-ea"/>
                        </a:rPr>
                        <a:t>FAQ SG </a:t>
                      </a:r>
                      <a:r>
                        <a:rPr kumimoji="1" lang="ja-JP" altLang="en-US" sz="1600" dirty="0">
                          <a:latin typeface="+mn-ea"/>
                          <a:ea typeface="+mn-ea"/>
                        </a:rPr>
                        <a:t>活動紹介、</a:t>
                      </a:r>
                      <a:r>
                        <a:rPr kumimoji="1" lang="en-US" altLang="ja-JP" sz="1600" dirty="0">
                          <a:latin typeface="+mn-ea"/>
                          <a:ea typeface="+mn-ea"/>
                        </a:rPr>
                        <a:t>SBOM SG </a:t>
                      </a:r>
                      <a:r>
                        <a:rPr kumimoji="1" lang="ja-JP" altLang="en-US" sz="1600" dirty="0">
                          <a:latin typeface="+mn-ea"/>
                          <a:ea typeface="+mn-ea"/>
                        </a:rPr>
                        <a:t>活動紹介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5164556"/>
                  </a:ext>
                </a:extLst>
              </a:tr>
              <a:tr h="241523">
                <a:tc>
                  <a:txBody>
                    <a:bodyPr/>
                    <a:lstStyle/>
                    <a:p>
                      <a:r>
                        <a:rPr kumimoji="1" lang="ja-JP" altLang="en-US" sz="1600" dirty="0"/>
                        <a:t>第</a:t>
                      </a:r>
                      <a:r>
                        <a:rPr kumimoji="1" lang="en-US" altLang="ja-JP" sz="1600" dirty="0"/>
                        <a:t>28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2023/07/11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コミュニティ活動と</a:t>
                      </a:r>
                      <a:r>
                        <a:rPr kumimoji="1" lang="en-US" altLang="ja-JP" sz="1600" dirty="0" err="1">
                          <a:latin typeface="+mn-ea"/>
                          <a:ea typeface="+mn-ea"/>
                        </a:rPr>
                        <a:t>OpenSSF</a:t>
                      </a:r>
                      <a:r>
                        <a:rPr kumimoji="1" lang="ja-JP" altLang="en-US" sz="1600" dirty="0">
                          <a:latin typeface="+mn-ea"/>
                          <a:ea typeface="+mn-ea"/>
                        </a:rPr>
                        <a:t>の紹介 </a:t>
                      </a:r>
                      <a:r>
                        <a:rPr kumimoji="1" lang="en-US" altLang="ja-JP" sz="1600" dirty="0">
                          <a:latin typeface="+mn-ea"/>
                          <a:ea typeface="+mn-ea"/>
                        </a:rPr>
                        <a:t>(</a:t>
                      </a:r>
                      <a:r>
                        <a:rPr kumimoji="1" lang="ja-JP" altLang="en-US" sz="1600" dirty="0">
                          <a:latin typeface="+mn-ea"/>
                          <a:ea typeface="+mn-ea"/>
                        </a:rPr>
                        <a:t>日立製作所　中村さん</a:t>
                      </a:r>
                      <a:r>
                        <a:rPr kumimoji="1" lang="en-US" altLang="ja-JP" sz="1600" dirty="0">
                          <a:latin typeface="+mn-ea"/>
                          <a:ea typeface="+mn-ea"/>
                        </a:rPr>
                        <a:t>) </a:t>
                      </a:r>
                    </a:p>
                    <a:p>
                      <a:pPr marL="180975" indent="-180975">
                        <a:buFont typeface="Arial" panose="020B0604020202020204" pitchFamily="34" charset="0"/>
                        <a:buChar char="•"/>
                      </a:pPr>
                      <a:r>
                        <a:rPr kumimoji="1" lang="ja-JP" altLang="en-US" sz="1600" dirty="0">
                          <a:latin typeface="+mn-ea"/>
                          <a:ea typeface="+mn-ea"/>
                        </a:rPr>
                        <a:t>教育サブグループの新教育教材について </a:t>
                      </a:r>
                      <a:r>
                        <a:rPr kumimoji="1" lang="en-US" altLang="ja-JP" sz="1600" dirty="0">
                          <a:latin typeface="+mn-ea"/>
                          <a:ea typeface="+mn-ea"/>
                        </a:rPr>
                        <a:t>(</a:t>
                      </a:r>
                      <a:r>
                        <a:rPr kumimoji="1" lang="ja-JP" altLang="en-US" sz="1600" dirty="0">
                          <a:latin typeface="+mn-ea"/>
                          <a:ea typeface="+mn-ea"/>
                        </a:rPr>
                        <a:t>岩田さん</a:t>
                      </a:r>
                      <a:r>
                        <a:rPr kumimoji="1" lang="en-US" altLang="ja-JP" sz="1600" dirty="0">
                          <a:latin typeface="+mn-ea"/>
                          <a:ea typeface="+mn-ea"/>
                        </a:rPr>
                        <a:t>)</a:t>
                      </a:r>
                    </a:p>
                    <a:p>
                      <a:pPr marL="180975" indent="-180975">
                        <a:buFont typeface="Arial" panose="020B0604020202020204" pitchFamily="34" charset="0"/>
                        <a:buChar char="•"/>
                      </a:pPr>
                      <a:r>
                        <a:rPr kumimoji="1" lang="ja-JP" altLang="en-US" sz="1600" dirty="0">
                          <a:latin typeface="+mn-ea"/>
                          <a:ea typeface="+mn-ea"/>
                        </a:rPr>
                        <a:t>富士通での</a:t>
                      </a:r>
                      <a:r>
                        <a:rPr kumimoji="1" lang="en-US" altLang="ja-JP" sz="1600" dirty="0">
                          <a:latin typeface="+mn-ea"/>
                          <a:ea typeface="+mn-ea"/>
                        </a:rPr>
                        <a:t>OSS LICENSE</a:t>
                      </a:r>
                      <a:r>
                        <a:rPr kumimoji="1" lang="ja-JP" altLang="en-US" sz="1600" dirty="0">
                          <a:latin typeface="+mn-ea"/>
                          <a:ea typeface="+mn-ea"/>
                        </a:rPr>
                        <a:t>スキルの人材育成 </a:t>
                      </a:r>
                      <a:r>
                        <a:rPr kumimoji="1" lang="en-US" altLang="ja-JP" sz="1600" dirty="0">
                          <a:latin typeface="+mn-ea"/>
                          <a:ea typeface="+mn-ea"/>
                        </a:rPr>
                        <a:t>(</a:t>
                      </a:r>
                      <a:r>
                        <a:rPr kumimoji="1" lang="ja-JP" altLang="en-US" sz="1600" dirty="0">
                          <a:latin typeface="+mn-ea"/>
                          <a:ea typeface="+mn-ea"/>
                        </a:rPr>
                        <a:t>富士通　大内さん</a:t>
                      </a:r>
                      <a:r>
                        <a:rPr kumimoji="1" lang="en-US" altLang="ja-JP" sz="1600" dirty="0">
                          <a:latin typeface="+mn-ea"/>
                          <a:ea typeface="+mn-ea"/>
                        </a:rPr>
                        <a:t>)</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65305"/>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688345210"/>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japan-sg-sbom@lists.openchainproject.org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japan-sg-automation@lists.openchainproject.org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6" name="図 5">
            <a:extLst>
              <a:ext uri="{FF2B5EF4-FFF2-40B4-BE49-F238E27FC236}">
                <a16:creationId xmlns:a16="http://schemas.microsoft.com/office/drawing/2014/main" id="{E76DBC4C-37C3-250A-87A9-509CAE55DA44}"/>
              </a:ext>
            </a:extLst>
          </p:cNvPr>
          <p:cNvPicPr>
            <a:picLocks noChangeAspect="1"/>
          </p:cNvPicPr>
          <p:nvPr/>
        </p:nvPicPr>
        <p:blipFill>
          <a:blip r:embed="rId2"/>
          <a:stretch>
            <a:fillRect/>
          </a:stretch>
        </p:blipFill>
        <p:spPr>
          <a:xfrm>
            <a:off x="264135" y="3019845"/>
            <a:ext cx="4157416" cy="2280221"/>
          </a:xfrm>
          <a:prstGeom prst="rect">
            <a:avLst/>
          </a:prstGeom>
          <a:noFill/>
          <a:ln>
            <a:solidFill>
              <a:srgbClr val="0070C0"/>
            </a:solidFill>
          </a:ln>
        </p:spPr>
      </p:pic>
      <p:pic>
        <p:nvPicPr>
          <p:cNvPr id="18" name="図 17">
            <a:extLst>
              <a:ext uri="{FF2B5EF4-FFF2-40B4-BE49-F238E27FC236}">
                <a16:creationId xmlns:a16="http://schemas.microsoft.com/office/drawing/2014/main" id="{70A0A743-0B91-D671-344A-B98D09E12889}"/>
              </a:ext>
            </a:extLst>
          </p:cNvPr>
          <p:cNvPicPr>
            <a:picLocks noChangeAspect="1"/>
          </p:cNvPicPr>
          <p:nvPr/>
        </p:nvPicPr>
        <p:blipFill>
          <a:blip r:embed="rId3"/>
          <a:stretch>
            <a:fillRect/>
          </a:stretch>
        </p:blipFill>
        <p:spPr>
          <a:xfrm>
            <a:off x="1769596" y="3744445"/>
            <a:ext cx="4157417" cy="2338547"/>
          </a:xfrm>
          <a:prstGeom prst="rect">
            <a:avLst/>
          </a:prstGeom>
          <a:noFill/>
          <a:ln>
            <a:solidFill>
              <a:srgbClr val="0070C0"/>
            </a:solidFill>
          </a:ln>
        </p:spPr>
      </p:pic>
      <p:pic>
        <p:nvPicPr>
          <p:cNvPr id="23" name="図 22">
            <a:extLst>
              <a:ext uri="{FF2B5EF4-FFF2-40B4-BE49-F238E27FC236}">
                <a16:creationId xmlns:a16="http://schemas.microsoft.com/office/drawing/2014/main" id="{136C0E4F-02A6-8F46-3665-37A812BEFD42}"/>
              </a:ext>
            </a:extLst>
          </p:cNvPr>
          <p:cNvPicPr>
            <a:picLocks noChangeAspect="1"/>
          </p:cNvPicPr>
          <p:nvPr/>
        </p:nvPicPr>
        <p:blipFill>
          <a:blip r:embed="rId4"/>
          <a:stretch>
            <a:fillRect/>
          </a:stretch>
        </p:blipFill>
        <p:spPr>
          <a:xfrm>
            <a:off x="4763524" y="3000887"/>
            <a:ext cx="4157417" cy="2338547"/>
          </a:xfrm>
          <a:prstGeom prst="rect">
            <a:avLst/>
          </a:prstGeom>
          <a:noFill/>
          <a:ln>
            <a:solidFill>
              <a:srgbClr val="0070C0"/>
            </a:solidFill>
          </a:ln>
        </p:spPr>
      </p:pic>
      <p:pic>
        <p:nvPicPr>
          <p:cNvPr id="25" name="図 24">
            <a:extLst>
              <a:ext uri="{FF2B5EF4-FFF2-40B4-BE49-F238E27FC236}">
                <a16:creationId xmlns:a16="http://schemas.microsoft.com/office/drawing/2014/main" id="{9BE923A6-6482-F93C-F3D5-21606D61A310}"/>
              </a:ext>
            </a:extLst>
          </p:cNvPr>
          <p:cNvPicPr>
            <a:picLocks noChangeAspect="1"/>
          </p:cNvPicPr>
          <p:nvPr/>
        </p:nvPicPr>
        <p:blipFill>
          <a:blip r:embed="rId5"/>
          <a:stretch>
            <a:fillRect/>
          </a:stretch>
        </p:blipFill>
        <p:spPr>
          <a:xfrm>
            <a:off x="7722079" y="3828765"/>
            <a:ext cx="4157417" cy="2338547"/>
          </a:xfrm>
          <a:prstGeom prst="rect">
            <a:avLst/>
          </a:prstGeom>
          <a:noFill/>
          <a:ln>
            <a:solidFill>
              <a:srgbClr val="0070C0"/>
            </a:solidFill>
          </a:ln>
        </p:spPr>
      </p:pic>
      <p:sp>
        <p:nvSpPr>
          <p:cNvPr id="26" name="テキスト ボックス 25">
            <a:extLst>
              <a:ext uri="{FF2B5EF4-FFF2-40B4-BE49-F238E27FC236}">
                <a16:creationId xmlns:a16="http://schemas.microsoft.com/office/drawing/2014/main" id="{1DA91B82-D525-03E2-F431-34B1B832EDB7}"/>
              </a:ext>
            </a:extLst>
          </p:cNvPr>
          <p:cNvSpPr txBox="1"/>
          <p:nvPr/>
        </p:nvSpPr>
        <p:spPr>
          <a:xfrm>
            <a:off x="8920941" y="6205266"/>
            <a:ext cx="1955811" cy="338554"/>
          </a:xfrm>
          <a:prstGeom prst="rect">
            <a:avLst/>
          </a:prstGeom>
          <a:solidFill>
            <a:srgbClr val="FFFFCC">
              <a:alpha val="50196"/>
            </a:srgbClr>
          </a:solidFill>
        </p:spPr>
        <p:txBody>
          <a:bodyPr wrap="square" rtlCol="0">
            <a:spAutoFit/>
          </a:bodyPr>
          <a:lstStyle/>
          <a:p>
            <a:r>
              <a:rPr lang="ja-JP" altLang="en-US" sz="1600" dirty="0"/>
              <a:t>④ 下にスクロール</a:t>
            </a:r>
            <a:endParaRPr kumimoji="1" lang="ja-JP" altLang="en-US" sz="1600" dirty="0"/>
          </a:p>
        </p:txBody>
      </p:sp>
      <p:sp>
        <p:nvSpPr>
          <p:cNvPr id="27" name="テキスト ボックス 26">
            <a:extLst>
              <a:ext uri="{FF2B5EF4-FFF2-40B4-BE49-F238E27FC236}">
                <a16:creationId xmlns:a16="http://schemas.microsoft.com/office/drawing/2014/main" id="{8C63FBC4-77ED-BFC9-203C-711304881978}"/>
              </a:ext>
            </a:extLst>
          </p:cNvPr>
          <p:cNvSpPr txBox="1"/>
          <p:nvPr/>
        </p:nvSpPr>
        <p:spPr>
          <a:xfrm>
            <a:off x="241476" y="2488991"/>
            <a:ext cx="3634526" cy="338554"/>
          </a:xfrm>
          <a:prstGeom prst="rect">
            <a:avLst/>
          </a:prstGeom>
          <a:solidFill>
            <a:srgbClr val="FFFFCC">
              <a:alpha val="50196"/>
            </a:srgbClr>
          </a:solidFill>
        </p:spPr>
        <p:txBody>
          <a:bodyPr wrap="square" rtlCol="0">
            <a:spAutoFit/>
          </a:bodyPr>
          <a:lstStyle/>
          <a:p>
            <a:r>
              <a:rPr lang="ja-JP" altLang="en-US" sz="1600" dirty="0"/>
              <a:t>① </a:t>
            </a:r>
            <a:r>
              <a:rPr kumimoji="1" lang="en-US" altLang="ja-JP" sz="1600" dirty="0"/>
              <a:t>Linux Foundation </a:t>
            </a:r>
            <a:r>
              <a:rPr kumimoji="1" lang="ja-JP" altLang="en-US" sz="1600" dirty="0"/>
              <a:t>のホームページ</a:t>
            </a:r>
          </a:p>
        </p:txBody>
      </p:sp>
      <p:sp>
        <p:nvSpPr>
          <p:cNvPr id="28" name="テキスト ボックス 27">
            <a:extLst>
              <a:ext uri="{FF2B5EF4-FFF2-40B4-BE49-F238E27FC236}">
                <a16:creationId xmlns:a16="http://schemas.microsoft.com/office/drawing/2014/main" id="{DE832D92-7FCE-0001-EC74-8FA32043EA1B}"/>
              </a:ext>
            </a:extLst>
          </p:cNvPr>
          <p:cNvSpPr txBox="1"/>
          <p:nvPr/>
        </p:nvSpPr>
        <p:spPr>
          <a:xfrm>
            <a:off x="1759923" y="6094049"/>
            <a:ext cx="4849107" cy="338554"/>
          </a:xfrm>
          <a:prstGeom prst="rect">
            <a:avLst/>
          </a:prstGeom>
          <a:solidFill>
            <a:srgbClr val="FFFFCC">
              <a:alpha val="50196"/>
            </a:srgbClr>
          </a:solidFill>
        </p:spPr>
        <p:txBody>
          <a:bodyPr wrap="square" rtlCol="0">
            <a:spAutoFit/>
          </a:bodyPr>
          <a:lstStyle/>
          <a:p>
            <a:r>
              <a:rPr kumimoji="1" lang="ja-JP" altLang="en-US" sz="1600" dirty="0"/>
              <a:t>②</a:t>
            </a:r>
            <a:r>
              <a:rPr lang="ja-JP" altLang="en-US" sz="1600" dirty="0"/>
              <a:t>下にスクロールし</a:t>
            </a:r>
            <a:r>
              <a:rPr lang="en-US" altLang="ja-JP" sz="1600" dirty="0"/>
              <a:t>”SEE ALL PROJECTS”</a:t>
            </a:r>
            <a:r>
              <a:rPr lang="ja-JP" altLang="en-US" sz="1600" dirty="0"/>
              <a:t>をクリック</a:t>
            </a:r>
            <a:endParaRPr lang="en-US" altLang="ja-JP" sz="1600" dirty="0"/>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flipV="1">
            <a:off x="3848304" y="5578295"/>
            <a:ext cx="0" cy="589017"/>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D2B2E97-3AC0-62D6-5F6F-10E1426691E3}"/>
              </a:ext>
            </a:extLst>
          </p:cNvPr>
          <p:cNvSpPr txBox="1"/>
          <p:nvPr/>
        </p:nvSpPr>
        <p:spPr>
          <a:xfrm>
            <a:off x="4943691" y="2567351"/>
            <a:ext cx="4969574" cy="338554"/>
          </a:xfrm>
          <a:prstGeom prst="rect">
            <a:avLst/>
          </a:prstGeom>
          <a:solidFill>
            <a:srgbClr val="FFFFCC">
              <a:alpha val="50196"/>
            </a:srgbClr>
          </a:solidFill>
        </p:spPr>
        <p:txBody>
          <a:bodyPr wrap="square" rtlCol="0">
            <a:spAutoFit/>
          </a:bodyPr>
          <a:lstStyle/>
          <a:p>
            <a:r>
              <a:rPr kumimoji="1" lang="ja-JP" altLang="en-US" sz="1600" dirty="0"/>
              <a:t>③</a:t>
            </a:r>
            <a:r>
              <a:rPr kumimoji="1" lang="en-US" altLang="ja-JP" sz="1600" dirty="0"/>
              <a:t>”Open Source &amp; Compliance Best Practices”</a:t>
            </a:r>
            <a:r>
              <a:rPr kumimoji="1" lang="ja-JP" altLang="en-US" sz="1600" dirty="0"/>
              <a:t>を選択</a:t>
            </a:r>
            <a:endParaRPr kumimoji="1" lang="en-US" altLang="ja-JP" sz="1600" dirty="0"/>
          </a:p>
        </p:txBody>
      </p:sp>
      <p:sp>
        <p:nvSpPr>
          <p:cNvPr id="9" name="角丸四角形 9">
            <a:extLst>
              <a:ext uri="{FF2B5EF4-FFF2-40B4-BE49-F238E27FC236}">
                <a16:creationId xmlns:a16="http://schemas.microsoft.com/office/drawing/2014/main" id="{D9588158-046A-45D6-9595-0B251C8F8C2C}"/>
              </a:ext>
            </a:extLst>
          </p:cNvPr>
          <p:cNvSpPr/>
          <p:nvPr/>
        </p:nvSpPr>
        <p:spPr>
          <a:xfrm>
            <a:off x="10570063" y="5578295"/>
            <a:ext cx="525285" cy="515754"/>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33" name="正方形/長方形 32">
            <a:extLst>
              <a:ext uri="{FF2B5EF4-FFF2-40B4-BE49-F238E27FC236}">
                <a16:creationId xmlns:a16="http://schemas.microsoft.com/office/drawing/2014/main" id="{D50BB46B-DEA0-C5DF-D413-7854B205BC4E}"/>
              </a:ext>
            </a:extLst>
          </p:cNvPr>
          <p:cNvSpPr/>
          <p:nvPr/>
        </p:nvSpPr>
        <p:spPr>
          <a:xfrm>
            <a:off x="1331339" y="2693151"/>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6"/>
              </a:rPr>
              <a:t>https://www.linuxfoundation.org/</a:t>
            </a:r>
            <a:endParaRPr lang="ja-JP" altLang="en-US" sz="1600" dirty="0">
              <a:latin typeface="Segoe UI" panose="020B0502040204020203" pitchFamily="34" charset="0"/>
              <a:cs typeface="Segoe UI" panose="020B0502040204020203" pitchFamily="34" charset="0"/>
            </a:endParaRPr>
          </a:p>
        </p:txBody>
      </p:sp>
      <p:cxnSp>
        <p:nvCxnSpPr>
          <p:cNvPr id="34" name="直線コネクタ 33">
            <a:extLst>
              <a:ext uri="{FF2B5EF4-FFF2-40B4-BE49-F238E27FC236}">
                <a16:creationId xmlns:a16="http://schemas.microsoft.com/office/drawing/2014/main" id="{C31342E9-C43B-9326-B17A-97996C9D4B24}"/>
              </a:ext>
            </a:extLst>
          </p:cNvPr>
          <p:cNvCxnSpPr>
            <a:cxnSpLocks/>
          </p:cNvCxnSpPr>
          <p:nvPr/>
        </p:nvCxnSpPr>
        <p:spPr>
          <a:xfrm flipH="1">
            <a:off x="7164371" y="2862428"/>
            <a:ext cx="1640264" cy="1046841"/>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2726</Words>
  <Application>Microsoft Office PowerPoint</Application>
  <PresentationFormat>ワイド画面</PresentationFormat>
  <Paragraphs>541</Paragraphs>
  <Slides>32</Slides>
  <Notes>17</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32</vt:i4>
      </vt:variant>
    </vt:vector>
  </HeadingPairs>
  <TitlesOfParts>
    <vt:vector size="41" baseType="lpstr">
      <vt:lpstr>BIZ UDPゴシック</vt:lpstr>
      <vt:lpstr>Meiryo UI</vt:lpstr>
      <vt:lpstr>游ゴシック</vt:lpstr>
      <vt:lpstr>Arial</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2023-09-30T03:42:42Z</dcterms:created>
  <dcterms:modified xsi:type="dcterms:W3CDTF">2023-09-30T03:42:52Z</dcterms:modified>
</cp:coreProperties>
</file>